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7" r:id="rId1"/>
  </p:sldMasterIdLst>
  <p:notesMasterIdLst>
    <p:notesMasterId r:id="rId3"/>
  </p:notesMasterIdLst>
  <p:handoutMasterIdLst>
    <p:handoutMasterId r:id="rId4"/>
  </p:handoutMasterIdLst>
  <p:sldIdLst>
    <p:sldId id="256" r:id="rId2"/>
  </p:sldIdLst>
  <p:sldSz cx="38404800" cy="38404800"/>
  <p:notesSz cx="6858000" cy="9144000"/>
  <p:defaultTextStyle>
    <a:defPPr>
      <a:defRPr lang="en-US"/>
    </a:defPPr>
    <a:lvl1pPr marL="0" algn="l" defTabSz="3840288" rtl="0" eaLnBrk="1" latinLnBrk="0" hangingPunct="1">
      <a:defRPr sz="7525" kern="1200">
        <a:solidFill>
          <a:schemeClr val="tx1"/>
        </a:solidFill>
        <a:latin typeface="+mn-lt"/>
        <a:ea typeface="+mn-ea"/>
        <a:cs typeface="+mn-cs"/>
      </a:defRPr>
    </a:lvl1pPr>
    <a:lvl2pPr marL="1920145" algn="l" defTabSz="3840288" rtl="0" eaLnBrk="1" latinLnBrk="0" hangingPunct="1">
      <a:defRPr sz="7525" kern="1200">
        <a:solidFill>
          <a:schemeClr val="tx1"/>
        </a:solidFill>
        <a:latin typeface="+mn-lt"/>
        <a:ea typeface="+mn-ea"/>
        <a:cs typeface="+mn-cs"/>
      </a:defRPr>
    </a:lvl2pPr>
    <a:lvl3pPr marL="3840288" algn="l" defTabSz="3840288" rtl="0" eaLnBrk="1" latinLnBrk="0" hangingPunct="1">
      <a:defRPr sz="7525" kern="1200">
        <a:solidFill>
          <a:schemeClr val="tx1"/>
        </a:solidFill>
        <a:latin typeface="+mn-lt"/>
        <a:ea typeface="+mn-ea"/>
        <a:cs typeface="+mn-cs"/>
      </a:defRPr>
    </a:lvl3pPr>
    <a:lvl4pPr marL="5760432" algn="l" defTabSz="3840288" rtl="0" eaLnBrk="1" latinLnBrk="0" hangingPunct="1">
      <a:defRPr sz="7525" kern="1200">
        <a:solidFill>
          <a:schemeClr val="tx1"/>
        </a:solidFill>
        <a:latin typeface="+mn-lt"/>
        <a:ea typeface="+mn-ea"/>
        <a:cs typeface="+mn-cs"/>
      </a:defRPr>
    </a:lvl4pPr>
    <a:lvl5pPr marL="7680576" algn="l" defTabSz="3840288" rtl="0" eaLnBrk="1" latinLnBrk="0" hangingPunct="1">
      <a:defRPr sz="7525" kern="1200">
        <a:solidFill>
          <a:schemeClr val="tx1"/>
        </a:solidFill>
        <a:latin typeface="+mn-lt"/>
        <a:ea typeface="+mn-ea"/>
        <a:cs typeface="+mn-cs"/>
      </a:defRPr>
    </a:lvl5pPr>
    <a:lvl6pPr marL="9600721" algn="l" defTabSz="3840288" rtl="0" eaLnBrk="1" latinLnBrk="0" hangingPunct="1">
      <a:defRPr sz="7525" kern="1200">
        <a:solidFill>
          <a:schemeClr val="tx1"/>
        </a:solidFill>
        <a:latin typeface="+mn-lt"/>
        <a:ea typeface="+mn-ea"/>
        <a:cs typeface="+mn-cs"/>
      </a:defRPr>
    </a:lvl6pPr>
    <a:lvl7pPr marL="11520865" algn="l" defTabSz="3840288" rtl="0" eaLnBrk="1" latinLnBrk="0" hangingPunct="1">
      <a:defRPr sz="7525" kern="1200">
        <a:solidFill>
          <a:schemeClr val="tx1"/>
        </a:solidFill>
        <a:latin typeface="+mn-lt"/>
        <a:ea typeface="+mn-ea"/>
        <a:cs typeface="+mn-cs"/>
      </a:defRPr>
    </a:lvl7pPr>
    <a:lvl8pPr marL="13441008" algn="l" defTabSz="3840288" rtl="0" eaLnBrk="1" latinLnBrk="0" hangingPunct="1">
      <a:defRPr sz="7525" kern="1200">
        <a:solidFill>
          <a:schemeClr val="tx1"/>
        </a:solidFill>
        <a:latin typeface="+mn-lt"/>
        <a:ea typeface="+mn-ea"/>
        <a:cs typeface="+mn-cs"/>
      </a:defRPr>
    </a:lvl8pPr>
    <a:lvl9pPr marL="15361153" algn="l" defTabSz="3840288" rtl="0" eaLnBrk="1" latinLnBrk="0" hangingPunct="1">
      <a:defRPr sz="7525"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871" userDrawn="1">
          <p15:clr>
            <a:srgbClr val="A4A3A4"/>
          </p15:clr>
        </p15:guide>
        <p15:guide id="2" orient="horz" pos="336" userDrawn="1">
          <p15:clr>
            <a:srgbClr val="A4A3A4"/>
          </p15:clr>
        </p15:guide>
        <p15:guide id="3" orient="horz" pos="23520" userDrawn="1">
          <p15:clr>
            <a:srgbClr val="A4A3A4"/>
          </p15:clr>
        </p15:guide>
        <p15:guide id="4" orient="horz" userDrawn="1">
          <p15:clr>
            <a:srgbClr val="A4A3A4"/>
          </p15:clr>
        </p15:guide>
        <p15:guide id="5" pos="508" userDrawn="1">
          <p15:clr>
            <a:srgbClr val="A4A3A4"/>
          </p15:clr>
        </p15:guide>
        <p15:guide id="6" pos="23748"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KOTOULAS" initials="AK" lastIdx="2" clrIdx="0"/>
  <p:cmAuthor id="1" name="A.KOTOULAS" initials="HELP" lastIdx="1" clrIdx="1"/>
  <p:cmAuthor id="2" name="A.KOTOULAS" initials="HELP - " lastIdx="1" clrIdx="2"/>
  <p:cmAuthor id="3" name="PosterPresentations.com - 510.649.3001" initials="HELP - " lastIdx="1" clrIdx="3"/>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435FAA"/>
    <a:srgbClr val="ABB9DE"/>
    <a:srgbClr val="F3F5FA"/>
    <a:srgbClr val="CDD2DE"/>
    <a:srgbClr val="E3E9E5"/>
    <a:srgbClr val="EAEAEA"/>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6655" autoAdjust="0"/>
    <p:restoredTop sz="94663" autoAdjust="0"/>
  </p:normalViewPr>
  <p:slideViewPr>
    <p:cSldViewPr snapToGrid="0" snapToObjects="1" showGuides="1">
      <p:cViewPr varScale="1">
        <p:scale>
          <a:sx n="20" d="100"/>
          <a:sy n="20" d="100"/>
        </p:scale>
        <p:origin x="2904" y="248"/>
      </p:cViewPr>
      <p:guideLst>
        <p:guide orient="horz" pos="3871"/>
        <p:guide orient="horz" pos="336"/>
        <p:guide orient="horz" pos="23520"/>
        <p:guide orient="horz"/>
        <p:guide pos="508"/>
        <p:guide pos="23748"/>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snapToObjects="1" showGuides="1">
      <p:cViewPr varScale="1">
        <p:scale>
          <a:sx n="83" d="100"/>
          <a:sy n="83" d="100"/>
        </p:scale>
        <p:origin x="-2730" y="-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notesMaster" Target="notesMasters/notesMaster1.xml"/><Relationship Id="rId7"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presProps" Target="presProps.xml"/><Relationship Id="rId5" Type="http://schemas.openxmlformats.org/officeDocument/2006/relationships/commentAuthors" Target="commentAuthors.xml"/><Relationship Id="rId4" Type="http://schemas.openxmlformats.org/officeDocument/2006/relationships/handoutMaster" Target="handoutMasters/handoutMaster1.xml"/><Relationship Id="rId9"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158C5BC-9A70-462C-B28D-9600239EAC64}" type="datetimeFigureOut">
              <a:rPr lang="en-US" smtClean="0"/>
              <a:pPr/>
              <a:t>7/17/19</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9C131B7-05CA-4AEE-9267-6D0ED4DC84F3}" type="slidenum">
              <a:rPr lang="en-US" smtClean="0"/>
              <a:pPr/>
              <a:t>‹#›</a:t>
            </a:fld>
            <a:endParaRPr lang="en-US"/>
          </a:p>
        </p:txBody>
      </p:sp>
    </p:spTree>
    <p:extLst>
      <p:ext uri="{BB962C8B-B14F-4D97-AF65-F5344CB8AC3E}">
        <p14:creationId xmlns:p14="http://schemas.microsoft.com/office/powerpoint/2010/main" val="26686543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6CC2317-6751-4CD4-9995-8782DD78E936}" type="datetimeFigureOut">
              <a:rPr lang="en-US" smtClean="0"/>
              <a:pPr/>
              <a:t>7/17/19</a:t>
            </a:fld>
            <a:endParaRPr lang="en-US" dirty="0"/>
          </a:p>
        </p:txBody>
      </p:sp>
      <p:sp>
        <p:nvSpPr>
          <p:cNvPr id="4" name="Slide Image Placeholder 3"/>
          <p:cNvSpPr>
            <a:spLocks noGrp="1" noRot="1" noChangeAspect="1"/>
          </p:cNvSpPr>
          <p:nvPr>
            <p:ph type="sldImg" idx="2"/>
          </p:nvPr>
        </p:nvSpPr>
        <p:spPr>
          <a:xfrm>
            <a:off x="1714500" y="685800"/>
            <a:ext cx="3429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6A1A87D-CAF7-4BDC-A0D3-C0DBEDE81619}" type="slidenum">
              <a:rPr lang="en-US" smtClean="0"/>
              <a:pPr/>
              <a:t>‹#›</a:t>
            </a:fld>
            <a:endParaRPr lang="en-US" dirty="0"/>
          </a:p>
        </p:txBody>
      </p:sp>
    </p:spTree>
    <p:extLst>
      <p:ext uri="{BB962C8B-B14F-4D97-AF65-F5344CB8AC3E}">
        <p14:creationId xmlns:p14="http://schemas.microsoft.com/office/powerpoint/2010/main" val="1019151339"/>
      </p:ext>
    </p:extLst>
  </p:cSld>
  <p:clrMap bg1="lt1" tx1="dk1" bg2="lt2" tx2="dk2" accent1="accent1" accent2="accent2" accent3="accent3" accent4="accent4" accent5="accent5" accent6="accent6" hlink="hlink" folHlink="folHlink"/>
  <p:notesStyle>
    <a:lvl1pPr marL="0" algn="l" defTabSz="3840288" rtl="0" eaLnBrk="1" latinLnBrk="0" hangingPunct="1">
      <a:defRPr sz="5075" kern="1200">
        <a:solidFill>
          <a:schemeClr val="tx1"/>
        </a:solidFill>
        <a:latin typeface="+mn-lt"/>
        <a:ea typeface="+mn-ea"/>
        <a:cs typeface="+mn-cs"/>
      </a:defRPr>
    </a:lvl1pPr>
    <a:lvl2pPr marL="1920145" algn="l" defTabSz="3840288" rtl="0" eaLnBrk="1" latinLnBrk="0" hangingPunct="1">
      <a:defRPr sz="5075" kern="1200">
        <a:solidFill>
          <a:schemeClr val="tx1"/>
        </a:solidFill>
        <a:latin typeface="+mn-lt"/>
        <a:ea typeface="+mn-ea"/>
        <a:cs typeface="+mn-cs"/>
      </a:defRPr>
    </a:lvl2pPr>
    <a:lvl3pPr marL="3840288" algn="l" defTabSz="3840288" rtl="0" eaLnBrk="1" latinLnBrk="0" hangingPunct="1">
      <a:defRPr sz="5075" kern="1200">
        <a:solidFill>
          <a:schemeClr val="tx1"/>
        </a:solidFill>
        <a:latin typeface="+mn-lt"/>
        <a:ea typeface="+mn-ea"/>
        <a:cs typeface="+mn-cs"/>
      </a:defRPr>
    </a:lvl3pPr>
    <a:lvl4pPr marL="5760432" algn="l" defTabSz="3840288" rtl="0" eaLnBrk="1" latinLnBrk="0" hangingPunct="1">
      <a:defRPr sz="5075" kern="1200">
        <a:solidFill>
          <a:schemeClr val="tx1"/>
        </a:solidFill>
        <a:latin typeface="+mn-lt"/>
        <a:ea typeface="+mn-ea"/>
        <a:cs typeface="+mn-cs"/>
      </a:defRPr>
    </a:lvl4pPr>
    <a:lvl5pPr marL="7680576" algn="l" defTabSz="3840288" rtl="0" eaLnBrk="1" latinLnBrk="0" hangingPunct="1">
      <a:defRPr sz="5075" kern="1200">
        <a:solidFill>
          <a:schemeClr val="tx1"/>
        </a:solidFill>
        <a:latin typeface="+mn-lt"/>
        <a:ea typeface="+mn-ea"/>
        <a:cs typeface="+mn-cs"/>
      </a:defRPr>
    </a:lvl5pPr>
    <a:lvl6pPr marL="9600721" algn="l" defTabSz="3840288" rtl="0" eaLnBrk="1" latinLnBrk="0" hangingPunct="1">
      <a:defRPr sz="5075" kern="1200">
        <a:solidFill>
          <a:schemeClr val="tx1"/>
        </a:solidFill>
        <a:latin typeface="+mn-lt"/>
        <a:ea typeface="+mn-ea"/>
        <a:cs typeface="+mn-cs"/>
      </a:defRPr>
    </a:lvl6pPr>
    <a:lvl7pPr marL="11520865" algn="l" defTabSz="3840288" rtl="0" eaLnBrk="1" latinLnBrk="0" hangingPunct="1">
      <a:defRPr sz="5075" kern="1200">
        <a:solidFill>
          <a:schemeClr val="tx1"/>
        </a:solidFill>
        <a:latin typeface="+mn-lt"/>
        <a:ea typeface="+mn-ea"/>
        <a:cs typeface="+mn-cs"/>
      </a:defRPr>
    </a:lvl7pPr>
    <a:lvl8pPr marL="13441008" algn="l" defTabSz="3840288" rtl="0" eaLnBrk="1" latinLnBrk="0" hangingPunct="1">
      <a:defRPr sz="5075" kern="1200">
        <a:solidFill>
          <a:schemeClr val="tx1"/>
        </a:solidFill>
        <a:latin typeface="+mn-lt"/>
        <a:ea typeface="+mn-ea"/>
        <a:cs typeface="+mn-cs"/>
      </a:defRPr>
    </a:lvl8pPr>
    <a:lvl9pPr marL="15361153" algn="l" defTabSz="3840288" rtl="0" eaLnBrk="1" latinLnBrk="0" hangingPunct="1">
      <a:defRPr sz="5075"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26A1A87D-CAF7-4BDC-A0D3-C0DBEDE81619}" type="slidenum">
              <a:rPr lang="en-US" smtClean="0"/>
              <a:pPr/>
              <a:t>1</a:t>
            </a:fld>
            <a:endParaRPr lang="en-US" dirty="0"/>
          </a:p>
        </p:txBody>
      </p:sp>
    </p:spTree>
    <p:extLst>
      <p:ext uri="{BB962C8B-B14F-4D97-AF65-F5344CB8AC3E}">
        <p14:creationId xmlns:p14="http://schemas.microsoft.com/office/powerpoint/2010/main" val="18322842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tandard 3 columns">
    <p:spTree>
      <p:nvGrpSpPr>
        <p:cNvPr id="1" name=""/>
        <p:cNvGrpSpPr/>
        <p:nvPr/>
      </p:nvGrpSpPr>
      <p:grpSpPr>
        <a:xfrm>
          <a:off x="0" y="0"/>
          <a:ext cx="0" cy="0"/>
          <a:chOff x="0" y="0"/>
          <a:chExt cx="0" cy="0"/>
        </a:xfrm>
      </p:grpSpPr>
      <p:sp>
        <p:nvSpPr>
          <p:cNvPr id="19" name="Text Placeholder 3"/>
          <p:cNvSpPr>
            <a:spLocks noGrp="1"/>
          </p:cNvSpPr>
          <p:nvPr>
            <p:ph type="body" sz="quarter" idx="19" hasCustomPrompt="1"/>
          </p:nvPr>
        </p:nvSpPr>
        <p:spPr>
          <a:xfrm>
            <a:off x="807046" y="20847774"/>
            <a:ext cx="11893756" cy="838669"/>
          </a:xfrm>
          <a:prstGeom prst="rect">
            <a:avLst/>
          </a:prstGeom>
        </p:spPr>
        <p:txBody>
          <a:bodyPr wrap="square" lIns="228589" tIns="228589" rIns="228589" bIns="228589">
            <a:spAutoFit/>
          </a:bodyPr>
          <a:lstStyle>
            <a:lvl1pPr marL="0" indent="0">
              <a:buNone/>
              <a:defRPr sz="2450">
                <a:solidFill>
                  <a:schemeClr val="accent5">
                    <a:lumMod val="50000"/>
                  </a:schemeClr>
                </a:solidFill>
                <a:latin typeface="Times New Roman" panose="02020603050405020304" pitchFamily="18" charset="0"/>
                <a:cs typeface="Times New Roman" panose="02020603050405020304" pitchFamily="18" charset="0"/>
              </a:defRPr>
            </a:lvl1pPr>
            <a:lvl2pPr marL="1300097" indent="-500037">
              <a:defRPr sz="2188">
                <a:latin typeface="Trebuchet MS" pitchFamily="34" charset="0"/>
              </a:defRPr>
            </a:lvl2pPr>
            <a:lvl3pPr marL="1800135" indent="-500037">
              <a:defRPr sz="2188">
                <a:latin typeface="Trebuchet MS" pitchFamily="34" charset="0"/>
              </a:defRPr>
            </a:lvl3pPr>
            <a:lvl4pPr marL="2350177" indent="-550042">
              <a:defRPr sz="2188">
                <a:latin typeface="Trebuchet MS" pitchFamily="34" charset="0"/>
              </a:defRPr>
            </a:lvl4pPr>
            <a:lvl5pPr marL="2750206" indent="-400030">
              <a:defRPr sz="2188">
                <a:latin typeface="Trebuchet MS" pitchFamily="34" charset="0"/>
              </a:defRPr>
            </a:lvl5pPr>
          </a:lstStyle>
          <a:p>
            <a:pPr lvl="0"/>
            <a:r>
              <a:rPr lang="en-US" dirty="0"/>
              <a:t>Type in or paste your text here</a:t>
            </a:r>
          </a:p>
        </p:txBody>
      </p:sp>
      <p:sp>
        <p:nvSpPr>
          <p:cNvPr id="20" name="Text Placeholder 5"/>
          <p:cNvSpPr>
            <a:spLocks noGrp="1"/>
          </p:cNvSpPr>
          <p:nvPr>
            <p:ph type="body" sz="quarter" idx="20" hasCustomPrompt="1"/>
          </p:nvPr>
        </p:nvSpPr>
        <p:spPr>
          <a:xfrm>
            <a:off x="824321" y="20105231"/>
            <a:ext cx="11876484" cy="682936"/>
          </a:xfrm>
          <a:prstGeom prst="rect">
            <a:avLst/>
          </a:prstGeom>
          <a:noFill/>
        </p:spPr>
        <p:txBody>
          <a:bodyPr wrap="square" lIns="91436" tIns="91436" rIns="91436" bIns="91436" anchor="ctr" anchorCtr="0">
            <a:spAutoFit/>
          </a:bodyPr>
          <a:lstStyle>
            <a:lvl1pPr marL="0" indent="0" algn="ctr">
              <a:buNone/>
              <a:defRPr sz="3238" b="1" u="sng" baseline="0">
                <a:solidFill>
                  <a:schemeClr val="accent5">
                    <a:lumMod val="50000"/>
                  </a:schemeClr>
                </a:solidFill>
              </a:defRPr>
            </a:lvl1pPr>
          </a:lstStyle>
          <a:p>
            <a:pPr lvl="0"/>
            <a:r>
              <a:rPr lang="en-US" dirty="0"/>
              <a:t>(click to add)  OBJECTIVES</a:t>
            </a:r>
          </a:p>
        </p:txBody>
      </p:sp>
      <p:sp>
        <p:nvSpPr>
          <p:cNvPr id="21" name="Text Placeholder 3"/>
          <p:cNvSpPr>
            <a:spLocks noGrp="1"/>
          </p:cNvSpPr>
          <p:nvPr>
            <p:ph type="body" sz="quarter" idx="21" hasCustomPrompt="1"/>
          </p:nvPr>
        </p:nvSpPr>
        <p:spPr>
          <a:xfrm>
            <a:off x="13259992" y="24654800"/>
            <a:ext cx="11875092" cy="838669"/>
          </a:xfrm>
          <a:prstGeom prst="rect">
            <a:avLst/>
          </a:prstGeom>
        </p:spPr>
        <p:txBody>
          <a:bodyPr wrap="square" lIns="228589" tIns="228589" rIns="228589" bIns="228589">
            <a:spAutoFit/>
          </a:bodyPr>
          <a:lstStyle>
            <a:lvl1pPr marL="0" indent="0">
              <a:buNone/>
              <a:defRPr sz="2450">
                <a:solidFill>
                  <a:schemeClr val="accent5">
                    <a:lumMod val="50000"/>
                  </a:schemeClr>
                </a:solidFill>
                <a:latin typeface="Times New Roman" panose="02020603050405020304" pitchFamily="18" charset="0"/>
                <a:cs typeface="Times New Roman" panose="02020603050405020304" pitchFamily="18" charset="0"/>
              </a:defRPr>
            </a:lvl1pPr>
            <a:lvl2pPr marL="1300097" indent="-500037">
              <a:defRPr sz="2188">
                <a:latin typeface="Trebuchet MS" pitchFamily="34" charset="0"/>
              </a:defRPr>
            </a:lvl2pPr>
            <a:lvl3pPr marL="1800135" indent="-500037">
              <a:defRPr sz="2188">
                <a:latin typeface="Trebuchet MS" pitchFamily="34" charset="0"/>
              </a:defRPr>
            </a:lvl3pPr>
            <a:lvl4pPr marL="2350177" indent="-550042">
              <a:defRPr sz="2188">
                <a:latin typeface="Trebuchet MS" pitchFamily="34" charset="0"/>
              </a:defRPr>
            </a:lvl4pPr>
            <a:lvl5pPr marL="2750206" indent="-400030">
              <a:defRPr sz="2188">
                <a:latin typeface="Trebuchet MS" pitchFamily="34" charset="0"/>
              </a:defRPr>
            </a:lvl5pPr>
          </a:lstStyle>
          <a:p>
            <a:pPr lvl="0"/>
            <a:r>
              <a:rPr lang="en-US" dirty="0"/>
              <a:t>Type in or paste your text here</a:t>
            </a:r>
          </a:p>
        </p:txBody>
      </p:sp>
      <p:sp>
        <p:nvSpPr>
          <p:cNvPr id="22" name="Text Placeholder 5"/>
          <p:cNvSpPr>
            <a:spLocks noGrp="1"/>
          </p:cNvSpPr>
          <p:nvPr>
            <p:ph type="body" sz="quarter" idx="22" hasCustomPrompt="1"/>
          </p:nvPr>
        </p:nvSpPr>
        <p:spPr>
          <a:xfrm>
            <a:off x="13259992" y="23990736"/>
            <a:ext cx="11875092" cy="682936"/>
          </a:xfrm>
          <a:prstGeom prst="rect">
            <a:avLst/>
          </a:prstGeom>
          <a:noFill/>
        </p:spPr>
        <p:txBody>
          <a:bodyPr wrap="square" lIns="91436" tIns="91436" rIns="91436" bIns="91436" anchor="ctr" anchorCtr="0">
            <a:spAutoFit/>
          </a:bodyPr>
          <a:lstStyle>
            <a:lvl1pPr marL="0" indent="0" algn="ctr">
              <a:buNone/>
              <a:defRPr sz="3238" b="1" u="sng" baseline="0">
                <a:solidFill>
                  <a:schemeClr val="accent5">
                    <a:lumMod val="50000"/>
                  </a:schemeClr>
                </a:solidFill>
              </a:defRPr>
            </a:lvl1pPr>
          </a:lstStyle>
          <a:p>
            <a:pPr lvl="0"/>
            <a:r>
              <a:rPr lang="en-US" dirty="0"/>
              <a:t>(click to add)  MATERIALS &amp; METHODS</a:t>
            </a:r>
          </a:p>
        </p:txBody>
      </p:sp>
      <p:sp>
        <p:nvSpPr>
          <p:cNvPr id="23" name="Text Placeholder 3"/>
          <p:cNvSpPr>
            <a:spLocks noGrp="1"/>
          </p:cNvSpPr>
          <p:nvPr>
            <p:ph type="body" sz="quarter" idx="23" hasCustomPrompt="1"/>
          </p:nvPr>
        </p:nvSpPr>
        <p:spPr>
          <a:xfrm>
            <a:off x="13266938" y="6814376"/>
            <a:ext cx="11875092" cy="838669"/>
          </a:xfrm>
          <a:prstGeom prst="rect">
            <a:avLst/>
          </a:prstGeom>
        </p:spPr>
        <p:txBody>
          <a:bodyPr wrap="square" lIns="228589" tIns="228589" rIns="228589" bIns="228589">
            <a:spAutoFit/>
          </a:bodyPr>
          <a:lstStyle>
            <a:lvl1pPr marL="0" indent="0">
              <a:buNone/>
              <a:defRPr sz="2450">
                <a:solidFill>
                  <a:schemeClr val="accent5">
                    <a:lumMod val="50000"/>
                  </a:schemeClr>
                </a:solidFill>
                <a:latin typeface="Times New Roman" panose="02020603050405020304" pitchFamily="18" charset="0"/>
                <a:cs typeface="Times New Roman" panose="02020603050405020304" pitchFamily="18" charset="0"/>
              </a:defRPr>
            </a:lvl1pPr>
            <a:lvl2pPr marL="1300097" indent="-500037">
              <a:defRPr sz="2188">
                <a:latin typeface="Trebuchet MS" pitchFamily="34" charset="0"/>
              </a:defRPr>
            </a:lvl2pPr>
            <a:lvl3pPr marL="1800135" indent="-500037">
              <a:defRPr sz="2188">
                <a:latin typeface="Trebuchet MS" pitchFamily="34" charset="0"/>
              </a:defRPr>
            </a:lvl3pPr>
            <a:lvl4pPr marL="2350177" indent="-550042">
              <a:defRPr sz="2188">
                <a:latin typeface="Trebuchet MS" pitchFamily="34" charset="0"/>
              </a:defRPr>
            </a:lvl4pPr>
            <a:lvl5pPr marL="2750206" indent="-400030">
              <a:defRPr sz="2188">
                <a:latin typeface="Trebuchet MS" pitchFamily="34" charset="0"/>
              </a:defRPr>
            </a:lvl5pPr>
          </a:lstStyle>
          <a:p>
            <a:pPr lvl="0"/>
            <a:r>
              <a:rPr lang="en-US" dirty="0"/>
              <a:t>Type in or paste your text here</a:t>
            </a:r>
          </a:p>
        </p:txBody>
      </p:sp>
      <p:sp>
        <p:nvSpPr>
          <p:cNvPr id="24" name="Text Placeholder 5"/>
          <p:cNvSpPr>
            <a:spLocks noGrp="1"/>
          </p:cNvSpPr>
          <p:nvPr>
            <p:ph type="body" sz="quarter" idx="24" hasCustomPrompt="1"/>
          </p:nvPr>
        </p:nvSpPr>
        <p:spPr>
          <a:xfrm>
            <a:off x="13261383" y="6131790"/>
            <a:ext cx="11882041" cy="682936"/>
          </a:xfrm>
          <a:prstGeom prst="rect">
            <a:avLst/>
          </a:prstGeom>
          <a:noFill/>
        </p:spPr>
        <p:txBody>
          <a:bodyPr wrap="square" lIns="91436" tIns="91436" rIns="91436" bIns="91436" anchor="ctr" anchorCtr="0">
            <a:spAutoFit/>
          </a:bodyPr>
          <a:lstStyle>
            <a:lvl1pPr marL="0" indent="0" algn="ctr">
              <a:buNone/>
              <a:tabLst/>
              <a:defRPr sz="3238" b="1" u="sng" baseline="0">
                <a:solidFill>
                  <a:schemeClr val="accent5">
                    <a:lumMod val="50000"/>
                  </a:schemeClr>
                </a:solidFill>
              </a:defRPr>
            </a:lvl1pPr>
          </a:lstStyle>
          <a:p>
            <a:pPr lvl="0"/>
            <a:r>
              <a:rPr lang="en-US" dirty="0"/>
              <a:t>(click to add)  RESULTS</a:t>
            </a:r>
          </a:p>
        </p:txBody>
      </p:sp>
      <p:sp>
        <p:nvSpPr>
          <p:cNvPr id="25" name="Text Placeholder 5"/>
          <p:cNvSpPr>
            <a:spLocks noGrp="1"/>
          </p:cNvSpPr>
          <p:nvPr>
            <p:ph type="body" sz="quarter" idx="25" hasCustomPrompt="1"/>
          </p:nvPr>
        </p:nvSpPr>
        <p:spPr>
          <a:xfrm>
            <a:off x="25721275" y="6131790"/>
            <a:ext cx="11879025" cy="682936"/>
          </a:xfrm>
          <a:prstGeom prst="rect">
            <a:avLst/>
          </a:prstGeom>
          <a:noFill/>
        </p:spPr>
        <p:txBody>
          <a:bodyPr wrap="square" lIns="91436" tIns="91436" rIns="91436" bIns="91436" anchor="ctr" anchorCtr="0">
            <a:spAutoFit/>
          </a:bodyPr>
          <a:lstStyle>
            <a:lvl1pPr marL="0" indent="0" algn="ctr">
              <a:buNone/>
              <a:defRPr sz="3238" b="1" u="sng" baseline="0">
                <a:solidFill>
                  <a:schemeClr val="accent5">
                    <a:lumMod val="50000"/>
                  </a:schemeClr>
                </a:solidFill>
              </a:defRPr>
            </a:lvl1pPr>
          </a:lstStyle>
          <a:p>
            <a:pPr lvl="0"/>
            <a:r>
              <a:rPr lang="en-US" dirty="0"/>
              <a:t>(click to add)  CONCLUSIONS</a:t>
            </a:r>
          </a:p>
        </p:txBody>
      </p:sp>
      <p:sp>
        <p:nvSpPr>
          <p:cNvPr id="26" name="Text Placeholder 3"/>
          <p:cNvSpPr>
            <a:spLocks noGrp="1"/>
          </p:cNvSpPr>
          <p:nvPr>
            <p:ph type="body" sz="quarter" idx="26" hasCustomPrompt="1"/>
          </p:nvPr>
        </p:nvSpPr>
        <p:spPr>
          <a:xfrm>
            <a:off x="25721275" y="6805115"/>
            <a:ext cx="11879025" cy="838669"/>
          </a:xfrm>
          <a:prstGeom prst="rect">
            <a:avLst/>
          </a:prstGeom>
        </p:spPr>
        <p:txBody>
          <a:bodyPr wrap="square" lIns="228589" tIns="228589" rIns="228589" bIns="228589">
            <a:spAutoFit/>
          </a:bodyPr>
          <a:lstStyle>
            <a:lvl1pPr marL="0" indent="0">
              <a:buNone/>
              <a:defRPr sz="2450">
                <a:solidFill>
                  <a:schemeClr val="accent5">
                    <a:lumMod val="50000"/>
                  </a:schemeClr>
                </a:solidFill>
                <a:latin typeface="Times New Roman" panose="02020603050405020304" pitchFamily="18" charset="0"/>
                <a:cs typeface="Times New Roman" panose="02020603050405020304" pitchFamily="18" charset="0"/>
              </a:defRPr>
            </a:lvl1pPr>
            <a:lvl2pPr marL="1300097" indent="-500037">
              <a:defRPr sz="2188">
                <a:latin typeface="Trebuchet MS" pitchFamily="34" charset="0"/>
              </a:defRPr>
            </a:lvl2pPr>
            <a:lvl3pPr marL="1800135" indent="-500037">
              <a:defRPr sz="2188">
                <a:latin typeface="Trebuchet MS" pitchFamily="34" charset="0"/>
              </a:defRPr>
            </a:lvl3pPr>
            <a:lvl4pPr marL="2350177" indent="-550042">
              <a:defRPr sz="2188">
                <a:latin typeface="Trebuchet MS" pitchFamily="34" charset="0"/>
              </a:defRPr>
            </a:lvl4pPr>
            <a:lvl5pPr marL="2750206" indent="-400030">
              <a:defRPr sz="2188">
                <a:latin typeface="Trebuchet MS" pitchFamily="34" charset="0"/>
              </a:defRPr>
            </a:lvl5pPr>
          </a:lstStyle>
          <a:p>
            <a:pPr lvl="0"/>
            <a:r>
              <a:rPr lang="en-US" dirty="0"/>
              <a:t>Type in or paste your text here</a:t>
            </a:r>
          </a:p>
        </p:txBody>
      </p:sp>
      <p:sp>
        <p:nvSpPr>
          <p:cNvPr id="27" name="Text Placeholder 5"/>
          <p:cNvSpPr>
            <a:spLocks noGrp="1"/>
          </p:cNvSpPr>
          <p:nvPr>
            <p:ph type="body" sz="quarter" idx="27" hasCustomPrompt="1"/>
          </p:nvPr>
        </p:nvSpPr>
        <p:spPr>
          <a:xfrm>
            <a:off x="25721275" y="20067772"/>
            <a:ext cx="11879025" cy="682936"/>
          </a:xfrm>
          <a:prstGeom prst="rect">
            <a:avLst/>
          </a:prstGeom>
          <a:noFill/>
        </p:spPr>
        <p:txBody>
          <a:bodyPr wrap="square" lIns="91436" tIns="91436" rIns="91436" bIns="91436" anchor="ctr" anchorCtr="0">
            <a:spAutoFit/>
          </a:bodyPr>
          <a:lstStyle>
            <a:lvl1pPr marL="0" indent="0" algn="ctr">
              <a:buNone/>
              <a:defRPr sz="3238" b="1" u="sng" baseline="0">
                <a:solidFill>
                  <a:schemeClr val="accent5">
                    <a:lumMod val="50000"/>
                  </a:schemeClr>
                </a:solidFill>
              </a:defRPr>
            </a:lvl1pPr>
          </a:lstStyle>
          <a:p>
            <a:pPr lvl="0"/>
            <a:r>
              <a:rPr lang="en-US" dirty="0"/>
              <a:t>(click to add)  REFERENCES</a:t>
            </a:r>
          </a:p>
        </p:txBody>
      </p:sp>
      <p:sp>
        <p:nvSpPr>
          <p:cNvPr id="28" name="Text Placeholder 3"/>
          <p:cNvSpPr>
            <a:spLocks noGrp="1"/>
          </p:cNvSpPr>
          <p:nvPr>
            <p:ph type="body" sz="quarter" idx="28" hasCustomPrompt="1"/>
          </p:nvPr>
        </p:nvSpPr>
        <p:spPr>
          <a:xfrm>
            <a:off x="25716873" y="20741094"/>
            <a:ext cx="11883428" cy="838669"/>
          </a:xfrm>
          <a:prstGeom prst="rect">
            <a:avLst/>
          </a:prstGeom>
        </p:spPr>
        <p:txBody>
          <a:bodyPr wrap="square" lIns="228589" tIns="228589" rIns="228589" bIns="228589">
            <a:spAutoFit/>
          </a:bodyPr>
          <a:lstStyle>
            <a:lvl1pPr marL="0" indent="0">
              <a:buNone/>
              <a:defRPr sz="2450">
                <a:solidFill>
                  <a:schemeClr val="accent5">
                    <a:lumMod val="50000"/>
                  </a:schemeClr>
                </a:solidFill>
                <a:latin typeface="Times New Roman" panose="02020603050405020304" pitchFamily="18" charset="0"/>
                <a:cs typeface="Times New Roman" panose="02020603050405020304" pitchFamily="18" charset="0"/>
              </a:defRPr>
            </a:lvl1pPr>
            <a:lvl2pPr marL="1300097" indent="-500037">
              <a:defRPr sz="2188">
                <a:latin typeface="Trebuchet MS" pitchFamily="34" charset="0"/>
              </a:defRPr>
            </a:lvl2pPr>
            <a:lvl3pPr marL="1800135" indent="-500037">
              <a:defRPr sz="2188">
                <a:latin typeface="Trebuchet MS" pitchFamily="34" charset="0"/>
              </a:defRPr>
            </a:lvl3pPr>
            <a:lvl4pPr marL="2350177" indent="-550042">
              <a:defRPr sz="2188">
                <a:latin typeface="Trebuchet MS" pitchFamily="34" charset="0"/>
              </a:defRPr>
            </a:lvl4pPr>
            <a:lvl5pPr marL="2750206" indent="-400030">
              <a:defRPr sz="2188">
                <a:latin typeface="Trebuchet MS" pitchFamily="34" charset="0"/>
              </a:defRPr>
            </a:lvl5pPr>
          </a:lstStyle>
          <a:p>
            <a:pPr lvl="0"/>
            <a:r>
              <a:rPr lang="en-US" dirty="0"/>
              <a:t>Type in or paste your text here</a:t>
            </a: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accent5">
                <a:lumMod val="50000"/>
              </a:schemeClr>
            </a:gs>
            <a:gs pos="50000">
              <a:schemeClr val="accent5">
                <a:lumMod val="60000"/>
                <a:lumOff val="40000"/>
              </a:schemeClr>
            </a:gs>
            <a:gs pos="100000">
              <a:schemeClr val="accent5">
                <a:lumMod val="20000"/>
                <a:lumOff val="80000"/>
              </a:schemeClr>
            </a:gs>
          </a:gsLst>
          <a:lin ang="16200000" scaled="1"/>
          <a:tileRect/>
        </a:gradFill>
        <a:effectLst/>
      </p:bgPr>
    </p:bg>
    <p:spTree>
      <p:nvGrpSpPr>
        <p:cNvPr id="1" name=""/>
        <p:cNvGrpSpPr/>
        <p:nvPr/>
      </p:nvGrpSpPr>
      <p:grpSpPr>
        <a:xfrm>
          <a:off x="0" y="0"/>
          <a:ext cx="0" cy="0"/>
          <a:chOff x="0" y="0"/>
          <a:chExt cx="0" cy="0"/>
        </a:xfrm>
      </p:grpSpPr>
      <p:sp>
        <p:nvSpPr>
          <p:cNvPr id="44" name="Rectangle 6"/>
          <p:cNvSpPr>
            <a:spLocks noChangeArrowheads="1"/>
          </p:cNvSpPr>
          <p:nvPr userDrawn="1"/>
        </p:nvSpPr>
        <p:spPr bwMode="auto">
          <a:xfrm>
            <a:off x="0" y="0"/>
            <a:ext cx="38404800" cy="4850606"/>
          </a:xfrm>
          <a:prstGeom prst="rect">
            <a:avLst/>
          </a:prstGeom>
          <a:gradFill rotWithShape="0">
            <a:gsLst>
              <a:gs pos="0">
                <a:srgbClr val="435FAA"/>
              </a:gs>
              <a:gs pos="100000">
                <a:srgbClr val="002776"/>
              </a:gs>
            </a:gsLst>
            <a:path path="shape">
              <a:fillToRect l="50000" t="50000" r="50000" b="50000"/>
            </a:path>
            <a:tileRect/>
          </a:gradFill>
          <a:ln w="9525">
            <a:solidFill>
              <a:schemeClr val="tx1"/>
            </a:solidFill>
            <a:miter lim="800000"/>
          </a:ln>
        </p:spPr>
        <p:txBody>
          <a:bodyPr lIns="120015" tIns="60008" rIns="120015" bIns="60008" anchor="ctr"/>
          <a:lstStyle>
            <a:defPPr>
              <a:defRPr kern="1200" smtId="4294967295"/>
            </a:defPPr>
          </a:lstStyle>
          <a:p>
            <a:pPr algn="ctr"/>
            <a:r>
              <a:rPr lang="en-US" sz="7000" b="1" i="0" dirty="0">
                <a:solidFill>
                  <a:schemeClr val="bg1"/>
                </a:solidFill>
                <a:latin typeface="Tahoma" charset="0"/>
                <a:ea typeface="Tahoma" charset="0"/>
                <a:cs typeface="Tahoma" charset="0"/>
              </a:rPr>
              <a:t>A New Model for Advanced Lab and Introduction to Research</a:t>
            </a:r>
          </a:p>
          <a:p>
            <a:pPr algn="ctr" defTabSz="4115793"/>
            <a:r>
              <a:rPr lang="en-US" sz="4200" b="1" i="0" dirty="0">
                <a:solidFill>
                  <a:schemeClr val="bg1"/>
                </a:solidFill>
                <a:latin typeface="Tahoma" charset="0"/>
                <a:ea typeface="Tahoma" charset="0"/>
                <a:cs typeface="Tahoma" charset="0"/>
              </a:rPr>
              <a:t>Todd Zimmerman</a:t>
            </a:r>
          </a:p>
          <a:p>
            <a:pPr algn="ctr" defTabSz="4115793"/>
            <a:r>
              <a:rPr lang="en-US" sz="4200" b="1" i="0" dirty="0">
                <a:solidFill>
                  <a:schemeClr val="bg1"/>
                </a:solidFill>
                <a:latin typeface="Tahoma" charset="0"/>
                <a:ea typeface="Tahoma" charset="0"/>
                <a:cs typeface="Tahoma" charset="0"/>
              </a:rPr>
              <a:t>University of Wisconsin - Stout</a:t>
            </a:r>
          </a:p>
        </p:txBody>
      </p:sp>
      <p:sp>
        <p:nvSpPr>
          <p:cNvPr id="9" name="Rectangle 9"/>
          <p:cNvSpPr>
            <a:spLocks noChangeArrowheads="1"/>
          </p:cNvSpPr>
          <p:nvPr/>
        </p:nvSpPr>
        <p:spPr bwMode="auto">
          <a:xfrm>
            <a:off x="0" y="4761706"/>
            <a:ext cx="38404800" cy="177800"/>
          </a:xfrm>
          <a:prstGeom prst="rect">
            <a:avLst/>
          </a:prstGeom>
          <a:solidFill>
            <a:schemeClr val="accent5">
              <a:lumMod val="50000"/>
            </a:schemeClr>
          </a:solidFill>
          <a:ln w="152400">
            <a:noFill/>
            <a:miter lim="800000"/>
            <a:headEnd/>
            <a:tailEnd/>
          </a:ln>
          <a:effectLst/>
        </p:spPr>
        <p:txBody>
          <a:bodyPr wrap="none" lIns="80007" tIns="40002" rIns="80007" bIns="40002" anchor="ctr"/>
          <a:lstStyle/>
          <a:p>
            <a:pPr>
              <a:defRPr/>
            </a:pPr>
            <a:endParaRPr lang="en-US" sz="6584" dirty="0"/>
          </a:p>
        </p:txBody>
      </p:sp>
      <p:sp>
        <p:nvSpPr>
          <p:cNvPr id="8" name="Rectangle 33"/>
          <p:cNvSpPr>
            <a:spLocks noChangeArrowheads="1"/>
          </p:cNvSpPr>
          <p:nvPr/>
        </p:nvSpPr>
        <p:spPr bwMode="auto">
          <a:xfrm>
            <a:off x="817424" y="5475424"/>
            <a:ext cx="11887200" cy="31862576"/>
          </a:xfrm>
          <a:prstGeom prst="roundRect">
            <a:avLst>
              <a:gd name="adj" fmla="val 5898"/>
            </a:avLst>
          </a:prstGeom>
          <a:gradFill flip="none" rotWithShape="1">
            <a:gsLst>
              <a:gs pos="0">
                <a:schemeClr val="accent1">
                  <a:tint val="66000"/>
                  <a:satMod val="160000"/>
                </a:schemeClr>
              </a:gs>
              <a:gs pos="0">
                <a:srgbClr val="CDD2DE"/>
              </a:gs>
              <a:gs pos="100000">
                <a:srgbClr val="F3F5FA"/>
              </a:gs>
            </a:gsLst>
            <a:lin ang="16200000" scaled="1"/>
            <a:tileRect/>
          </a:gradFill>
          <a:ln w="9525">
            <a:solidFill>
              <a:schemeClr val="tx2"/>
            </a:solidFill>
            <a:miter lim="800000"/>
            <a:headEnd/>
            <a:tailEnd/>
          </a:ln>
          <a:effectLst/>
        </p:spPr>
        <p:txBody>
          <a:bodyPr wrap="none" lIns="80007" tIns="40002" rIns="80007" bIns="40002" anchor="ctr"/>
          <a:lstStyle/>
          <a:p>
            <a:pPr>
              <a:defRPr/>
            </a:pPr>
            <a:endParaRPr lang="en-US" sz="6584" dirty="0"/>
          </a:p>
        </p:txBody>
      </p:sp>
      <p:sp>
        <p:nvSpPr>
          <p:cNvPr id="27" name="Rectangle 33"/>
          <p:cNvSpPr>
            <a:spLocks noChangeArrowheads="1"/>
          </p:cNvSpPr>
          <p:nvPr userDrawn="1"/>
        </p:nvSpPr>
        <p:spPr bwMode="auto">
          <a:xfrm>
            <a:off x="13258801" y="5475424"/>
            <a:ext cx="11887200" cy="31862576"/>
          </a:xfrm>
          <a:prstGeom prst="roundRect">
            <a:avLst>
              <a:gd name="adj" fmla="val 5898"/>
            </a:avLst>
          </a:prstGeom>
          <a:gradFill flip="none" rotWithShape="1">
            <a:gsLst>
              <a:gs pos="0">
                <a:schemeClr val="accent1">
                  <a:tint val="66000"/>
                  <a:satMod val="160000"/>
                </a:schemeClr>
              </a:gs>
              <a:gs pos="0">
                <a:srgbClr val="CDD2DE"/>
              </a:gs>
              <a:gs pos="100000">
                <a:srgbClr val="F3F5FA"/>
              </a:gs>
            </a:gsLst>
            <a:lin ang="16200000" scaled="1"/>
            <a:tileRect/>
          </a:gradFill>
          <a:ln w="9525">
            <a:solidFill>
              <a:schemeClr val="tx2"/>
            </a:solidFill>
            <a:miter lim="800000"/>
            <a:headEnd/>
            <a:tailEnd/>
          </a:ln>
          <a:effectLst/>
        </p:spPr>
        <p:txBody>
          <a:bodyPr wrap="none" lIns="80007" tIns="40002" rIns="80007" bIns="40002" anchor="ctr"/>
          <a:lstStyle/>
          <a:p>
            <a:pPr>
              <a:defRPr/>
            </a:pPr>
            <a:endParaRPr lang="en-US" sz="6584" dirty="0"/>
          </a:p>
        </p:txBody>
      </p:sp>
      <p:sp>
        <p:nvSpPr>
          <p:cNvPr id="28" name="Rectangle 33"/>
          <p:cNvSpPr>
            <a:spLocks noChangeArrowheads="1"/>
          </p:cNvSpPr>
          <p:nvPr userDrawn="1"/>
        </p:nvSpPr>
        <p:spPr bwMode="auto">
          <a:xfrm>
            <a:off x="25700177" y="5475424"/>
            <a:ext cx="11887200" cy="31862576"/>
          </a:xfrm>
          <a:prstGeom prst="roundRect">
            <a:avLst>
              <a:gd name="adj" fmla="val 5898"/>
            </a:avLst>
          </a:prstGeom>
          <a:gradFill flip="none" rotWithShape="1">
            <a:gsLst>
              <a:gs pos="0">
                <a:schemeClr val="accent1">
                  <a:tint val="66000"/>
                  <a:satMod val="160000"/>
                </a:schemeClr>
              </a:gs>
              <a:gs pos="0">
                <a:srgbClr val="CDD2DE"/>
              </a:gs>
              <a:gs pos="100000">
                <a:srgbClr val="F3F5FA"/>
              </a:gs>
            </a:gsLst>
            <a:lin ang="16200000" scaled="1"/>
            <a:tileRect/>
          </a:gradFill>
          <a:ln w="9525">
            <a:solidFill>
              <a:schemeClr val="tx2"/>
            </a:solidFill>
            <a:miter lim="800000"/>
            <a:headEnd/>
            <a:tailEnd/>
          </a:ln>
          <a:effectLst/>
        </p:spPr>
        <p:txBody>
          <a:bodyPr wrap="none" lIns="80007" tIns="40002" rIns="80007" bIns="40002" anchor="ctr"/>
          <a:lstStyle/>
          <a:p>
            <a:endParaRPr lang="en-US" sz="7525" kern="1200" dirty="0">
              <a:solidFill>
                <a:schemeClr val="tx1"/>
              </a:solidFill>
              <a:effectLst/>
              <a:latin typeface="+mn-lt"/>
              <a:ea typeface="+mn-ea"/>
              <a:cs typeface="+mn-cs"/>
            </a:endParaRPr>
          </a:p>
        </p:txBody>
      </p:sp>
      <p:pic>
        <p:nvPicPr>
          <p:cNvPr id="41" name="Picture 40" descr="research POSTER template_wikrent 42x46 H.jpg"/>
          <p:cNvPicPr>
            <a:picLocks noChangeAspect="1"/>
          </p:cNvPicPr>
          <p:nvPr userDrawn="1"/>
        </p:nvPicPr>
        <p:blipFill rotWithShape="1">
          <a:blip r:embed="rId3" cstate="print"/>
          <a:srcRect l="2798" t="3508" r="85805"/>
          <a:stretch/>
        </p:blipFill>
        <p:spPr bwMode="auto">
          <a:xfrm>
            <a:off x="538324" y="759210"/>
            <a:ext cx="3830782" cy="3466579"/>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658" r:id="rId1"/>
  </p:sldLayoutIdLst>
  <p:txStyles>
    <p:titleStyle>
      <a:lvl1pPr algn="ctr" defTabSz="3840288" rtl="0" eaLnBrk="1" latinLnBrk="0" hangingPunct="1">
        <a:spcBef>
          <a:spcPct val="0"/>
        </a:spcBef>
        <a:buNone/>
        <a:defRPr sz="7700" kern="1200">
          <a:solidFill>
            <a:schemeClr val="bg1"/>
          </a:solidFill>
          <a:latin typeface="Trebuchet MS" pitchFamily="34" charset="0"/>
          <a:ea typeface="+mj-ea"/>
          <a:cs typeface="+mj-cs"/>
        </a:defRPr>
      </a:lvl1pPr>
    </p:titleStyle>
    <p:bodyStyle>
      <a:lvl1pPr marL="1440108" indent="-1440108" algn="l" defTabSz="3840288" rtl="0" eaLnBrk="1" latinLnBrk="0" hangingPunct="1">
        <a:spcBef>
          <a:spcPct val="20000"/>
        </a:spcBef>
        <a:buFont typeface="Arial" pitchFamily="34" charset="0"/>
        <a:buChar char="•"/>
        <a:defRPr sz="13475" kern="1200">
          <a:solidFill>
            <a:schemeClr val="tx1"/>
          </a:solidFill>
          <a:latin typeface="+mn-lt"/>
          <a:ea typeface="+mn-ea"/>
          <a:cs typeface="+mn-cs"/>
        </a:defRPr>
      </a:lvl1pPr>
      <a:lvl2pPr marL="3120234" indent="-1200090" algn="l" defTabSz="3840288" rtl="0" eaLnBrk="1" latinLnBrk="0" hangingPunct="1">
        <a:spcBef>
          <a:spcPct val="20000"/>
        </a:spcBef>
        <a:buFont typeface="Arial" pitchFamily="34" charset="0"/>
        <a:buChar char="–"/>
        <a:defRPr sz="11813" kern="1200">
          <a:solidFill>
            <a:schemeClr val="tx1"/>
          </a:solidFill>
          <a:latin typeface="+mn-lt"/>
          <a:ea typeface="+mn-ea"/>
          <a:cs typeface="+mn-cs"/>
        </a:defRPr>
      </a:lvl2pPr>
      <a:lvl3pPr marL="4800360" indent="-960073" algn="l" defTabSz="3840288" rtl="0" eaLnBrk="1" latinLnBrk="0" hangingPunct="1">
        <a:spcBef>
          <a:spcPct val="20000"/>
        </a:spcBef>
        <a:buFont typeface="Arial" pitchFamily="34" charset="0"/>
        <a:buChar char="•"/>
        <a:defRPr sz="10150" kern="1200">
          <a:solidFill>
            <a:schemeClr val="tx1"/>
          </a:solidFill>
          <a:latin typeface="+mn-lt"/>
          <a:ea typeface="+mn-ea"/>
          <a:cs typeface="+mn-cs"/>
        </a:defRPr>
      </a:lvl3pPr>
      <a:lvl4pPr marL="6720505" indent="-960073" algn="l" defTabSz="3840288" rtl="0" eaLnBrk="1" latinLnBrk="0" hangingPunct="1">
        <a:spcBef>
          <a:spcPct val="20000"/>
        </a:spcBef>
        <a:buFont typeface="Arial" pitchFamily="34" charset="0"/>
        <a:buChar char="–"/>
        <a:defRPr sz="8400" kern="1200">
          <a:solidFill>
            <a:schemeClr val="tx1"/>
          </a:solidFill>
          <a:latin typeface="+mn-lt"/>
          <a:ea typeface="+mn-ea"/>
          <a:cs typeface="+mn-cs"/>
        </a:defRPr>
      </a:lvl4pPr>
      <a:lvl5pPr marL="8640648" indent="-960073" algn="l" defTabSz="3840288" rtl="0" eaLnBrk="1" latinLnBrk="0" hangingPunct="1">
        <a:spcBef>
          <a:spcPct val="20000"/>
        </a:spcBef>
        <a:buFont typeface="Arial" pitchFamily="34" charset="0"/>
        <a:buChar char="»"/>
        <a:defRPr sz="8400" kern="1200">
          <a:solidFill>
            <a:schemeClr val="tx1"/>
          </a:solidFill>
          <a:latin typeface="+mn-lt"/>
          <a:ea typeface="+mn-ea"/>
          <a:cs typeface="+mn-cs"/>
        </a:defRPr>
      </a:lvl5pPr>
      <a:lvl6pPr marL="10560792" indent="-960073" algn="l" defTabSz="3840288" rtl="0" eaLnBrk="1" latinLnBrk="0" hangingPunct="1">
        <a:spcBef>
          <a:spcPct val="20000"/>
        </a:spcBef>
        <a:buFont typeface="Arial" pitchFamily="34" charset="0"/>
        <a:buChar char="•"/>
        <a:defRPr sz="8400" kern="1200">
          <a:solidFill>
            <a:schemeClr val="tx1"/>
          </a:solidFill>
          <a:latin typeface="+mn-lt"/>
          <a:ea typeface="+mn-ea"/>
          <a:cs typeface="+mn-cs"/>
        </a:defRPr>
      </a:lvl6pPr>
      <a:lvl7pPr marL="12480935" indent="-960073" algn="l" defTabSz="3840288" rtl="0" eaLnBrk="1" latinLnBrk="0" hangingPunct="1">
        <a:spcBef>
          <a:spcPct val="20000"/>
        </a:spcBef>
        <a:buFont typeface="Arial" pitchFamily="34" charset="0"/>
        <a:buChar char="•"/>
        <a:defRPr sz="8400" kern="1200">
          <a:solidFill>
            <a:schemeClr val="tx1"/>
          </a:solidFill>
          <a:latin typeface="+mn-lt"/>
          <a:ea typeface="+mn-ea"/>
          <a:cs typeface="+mn-cs"/>
        </a:defRPr>
      </a:lvl7pPr>
      <a:lvl8pPr marL="14401080" indent="-960073" algn="l" defTabSz="3840288" rtl="0" eaLnBrk="1" latinLnBrk="0" hangingPunct="1">
        <a:spcBef>
          <a:spcPct val="20000"/>
        </a:spcBef>
        <a:buFont typeface="Arial" pitchFamily="34" charset="0"/>
        <a:buChar char="•"/>
        <a:defRPr sz="8400" kern="1200">
          <a:solidFill>
            <a:schemeClr val="tx1"/>
          </a:solidFill>
          <a:latin typeface="+mn-lt"/>
          <a:ea typeface="+mn-ea"/>
          <a:cs typeface="+mn-cs"/>
        </a:defRPr>
      </a:lvl8pPr>
      <a:lvl9pPr marL="16321224" indent="-960073" algn="l" defTabSz="3840288" rtl="0" eaLnBrk="1" latinLnBrk="0" hangingPunct="1">
        <a:spcBef>
          <a:spcPct val="20000"/>
        </a:spcBef>
        <a:buFont typeface="Arial" pitchFamily="34" charset="0"/>
        <a:buChar char="•"/>
        <a:defRPr sz="8400" kern="1200">
          <a:solidFill>
            <a:schemeClr val="tx1"/>
          </a:solidFill>
          <a:latin typeface="+mn-lt"/>
          <a:ea typeface="+mn-ea"/>
          <a:cs typeface="+mn-cs"/>
        </a:defRPr>
      </a:lvl9pPr>
    </p:bodyStyle>
    <p:otherStyle>
      <a:defPPr>
        <a:defRPr lang="en-US"/>
      </a:defPPr>
      <a:lvl1pPr marL="0" algn="l" defTabSz="3840288" rtl="0" eaLnBrk="1" latinLnBrk="0" hangingPunct="1">
        <a:defRPr sz="7525" kern="1200">
          <a:solidFill>
            <a:schemeClr val="tx1"/>
          </a:solidFill>
          <a:latin typeface="+mn-lt"/>
          <a:ea typeface="+mn-ea"/>
          <a:cs typeface="+mn-cs"/>
        </a:defRPr>
      </a:lvl1pPr>
      <a:lvl2pPr marL="1920145" algn="l" defTabSz="3840288" rtl="0" eaLnBrk="1" latinLnBrk="0" hangingPunct="1">
        <a:defRPr sz="7525" kern="1200">
          <a:solidFill>
            <a:schemeClr val="tx1"/>
          </a:solidFill>
          <a:latin typeface="+mn-lt"/>
          <a:ea typeface="+mn-ea"/>
          <a:cs typeface="+mn-cs"/>
        </a:defRPr>
      </a:lvl2pPr>
      <a:lvl3pPr marL="3840288" algn="l" defTabSz="3840288" rtl="0" eaLnBrk="1" latinLnBrk="0" hangingPunct="1">
        <a:defRPr sz="7525" kern="1200">
          <a:solidFill>
            <a:schemeClr val="tx1"/>
          </a:solidFill>
          <a:latin typeface="+mn-lt"/>
          <a:ea typeface="+mn-ea"/>
          <a:cs typeface="+mn-cs"/>
        </a:defRPr>
      </a:lvl3pPr>
      <a:lvl4pPr marL="5760432" algn="l" defTabSz="3840288" rtl="0" eaLnBrk="1" latinLnBrk="0" hangingPunct="1">
        <a:defRPr sz="7525" kern="1200">
          <a:solidFill>
            <a:schemeClr val="tx1"/>
          </a:solidFill>
          <a:latin typeface="+mn-lt"/>
          <a:ea typeface="+mn-ea"/>
          <a:cs typeface="+mn-cs"/>
        </a:defRPr>
      </a:lvl4pPr>
      <a:lvl5pPr marL="7680576" algn="l" defTabSz="3840288" rtl="0" eaLnBrk="1" latinLnBrk="0" hangingPunct="1">
        <a:defRPr sz="7525" kern="1200">
          <a:solidFill>
            <a:schemeClr val="tx1"/>
          </a:solidFill>
          <a:latin typeface="+mn-lt"/>
          <a:ea typeface="+mn-ea"/>
          <a:cs typeface="+mn-cs"/>
        </a:defRPr>
      </a:lvl5pPr>
      <a:lvl6pPr marL="9600721" algn="l" defTabSz="3840288" rtl="0" eaLnBrk="1" latinLnBrk="0" hangingPunct="1">
        <a:defRPr sz="7525" kern="1200">
          <a:solidFill>
            <a:schemeClr val="tx1"/>
          </a:solidFill>
          <a:latin typeface="+mn-lt"/>
          <a:ea typeface="+mn-ea"/>
          <a:cs typeface="+mn-cs"/>
        </a:defRPr>
      </a:lvl6pPr>
      <a:lvl7pPr marL="11520865" algn="l" defTabSz="3840288" rtl="0" eaLnBrk="1" latinLnBrk="0" hangingPunct="1">
        <a:defRPr sz="7525" kern="1200">
          <a:solidFill>
            <a:schemeClr val="tx1"/>
          </a:solidFill>
          <a:latin typeface="+mn-lt"/>
          <a:ea typeface="+mn-ea"/>
          <a:cs typeface="+mn-cs"/>
        </a:defRPr>
      </a:lvl7pPr>
      <a:lvl8pPr marL="13441008" algn="l" defTabSz="3840288" rtl="0" eaLnBrk="1" latinLnBrk="0" hangingPunct="1">
        <a:defRPr sz="7525" kern="1200">
          <a:solidFill>
            <a:schemeClr val="tx1"/>
          </a:solidFill>
          <a:latin typeface="+mn-lt"/>
          <a:ea typeface="+mn-ea"/>
          <a:cs typeface="+mn-cs"/>
        </a:defRPr>
      </a:lvl8pPr>
      <a:lvl9pPr marL="15361153" algn="l" defTabSz="3840288" rtl="0" eaLnBrk="1" latinLnBrk="0" hangingPunct="1">
        <a:defRPr sz="752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435FAA"/>
            </a:gs>
            <a:gs pos="50000">
              <a:srgbClr val="ABB9DE"/>
            </a:gs>
            <a:gs pos="100000">
              <a:schemeClr val="accent5">
                <a:lumMod val="20000"/>
                <a:lumOff val="80000"/>
              </a:schemeClr>
            </a:gs>
          </a:gsLst>
          <a:lin ang="16200000" scaled="1"/>
          <a:tileRect/>
        </a:gra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9AF6B02-A327-C34C-A740-C9E394C2A414}"/>
              </a:ext>
            </a:extLst>
          </p:cNvPr>
          <p:cNvSpPr txBox="1"/>
          <p:nvPr/>
        </p:nvSpPr>
        <p:spPr>
          <a:xfrm>
            <a:off x="1303182" y="7338331"/>
            <a:ext cx="10884211" cy="10433625"/>
          </a:xfrm>
          <a:prstGeom prst="rect">
            <a:avLst/>
          </a:prstGeom>
          <a:noFill/>
        </p:spPr>
        <p:txBody>
          <a:bodyPr wrap="square" rtlCol="0">
            <a:spAutoFit/>
          </a:bodyPr>
          <a:lstStyle/>
          <a:p>
            <a:r>
              <a:rPr lang="en-US" sz="3200" dirty="0">
                <a:latin typeface="Times New Roman" panose="02020603050405020304" pitchFamily="18" charset="0"/>
                <a:cs typeface="Times New Roman" panose="02020603050405020304" pitchFamily="18" charset="0"/>
              </a:rPr>
              <a:t>A new Advanced Physics Lab course was developed to give students experience will soft skills, such as leadership and mentoring, working in teams, scientific ethics, and communication skills along with the traditional experimental skills. The advanced lab course was offered in conjunction with a freshman level Introduction to Research Methods in Physics course. This combination of two different levels of students was done to populate a traditionally low-enrolled upper-division course, to provide senior students with leadership experience, and to provide freshmen an authentic research experience. The intro-level course has no physics prerequisite and counted as a general education science credit so it was open to students of all disciplines. Students were formed into teams of two to three students with a senior student as the team leader.</a:t>
            </a:r>
          </a:p>
          <a:p>
            <a:endParaRPr lang="en-US" sz="3200" dirty="0">
              <a:latin typeface="Times New Roman" panose="02020603050405020304" pitchFamily="18" charset="0"/>
              <a:cs typeface="Times New Roman" panose="02020603050405020304" pitchFamily="18" charset="0"/>
            </a:endParaRPr>
          </a:p>
          <a:p>
            <a:r>
              <a:rPr lang="en-US" sz="3200" dirty="0">
                <a:latin typeface="Times New Roman" panose="02020603050405020304" pitchFamily="18" charset="0"/>
                <a:cs typeface="Times New Roman" panose="02020603050405020304" pitchFamily="18" charset="0"/>
              </a:rPr>
              <a:t>The introductory course focused on basic scientific research methods, keeping lab notebooks, working as a member of a team, scientific ethics, and scientific communication. The advanced lab course focused on team leadership, experimental design, and more advanced data analysis and scientific communication, along side the traditional experimental skills. </a:t>
            </a:r>
          </a:p>
        </p:txBody>
      </p:sp>
      <p:sp>
        <p:nvSpPr>
          <p:cNvPr id="20" name="Text Box 473">
            <a:extLst>
              <a:ext uri="{FF2B5EF4-FFF2-40B4-BE49-F238E27FC236}">
                <a16:creationId xmlns:a16="http://schemas.microsoft.com/office/drawing/2014/main" id="{6FD97E90-116B-3844-BE4D-EEA3B450C37B}"/>
              </a:ext>
            </a:extLst>
          </p:cNvPr>
          <p:cNvSpPr txBox="1">
            <a:spLocks noChangeArrowheads="1"/>
          </p:cNvSpPr>
          <p:nvPr/>
        </p:nvSpPr>
        <p:spPr bwMode="auto">
          <a:xfrm>
            <a:off x="817424" y="6137659"/>
            <a:ext cx="11887200" cy="619231"/>
          </a:xfrm>
          <a:prstGeom prst="rect">
            <a:avLst/>
          </a:prstGeom>
          <a:solidFill>
            <a:srgbClr val="003466"/>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79859" tIns="39921" rIns="79859" bIns="39921">
            <a:spAutoFit/>
          </a:bodyPr>
          <a:lstStyle>
            <a:lvl1pPr eaLnBrk="0" hangingPunct="0">
              <a:defRPr sz="2900">
                <a:solidFill>
                  <a:schemeClr val="tx1"/>
                </a:solidFill>
                <a:latin typeface="Arial Narrow" charset="0"/>
                <a:ea typeface="ＭＳ Ｐゴシック" charset="-128"/>
              </a:defRPr>
            </a:lvl1pPr>
            <a:lvl2pPr marL="37931725" indent="-37474525" eaLnBrk="0" hangingPunct="0">
              <a:defRPr sz="2900">
                <a:solidFill>
                  <a:schemeClr val="tx1"/>
                </a:solidFill>
                <a:latin typeface="Arial Narrow" charset="0"/>
                <a:ea typeface="ＭＳ Ｐゴシック" charset="-128"/>
              </a:defRPr>
            </a:lvl2pPr>
            <a:lvl3pPr eaLnBrk="0" hangingPunct="0">
              <a:defRPr sz="2900">
                <a:solidFill>
                  <a:schemeClr val="tx1"/>
                </a:solidFill>
                <a:latin typeface="Arial Narrow" charset="0"/>
                <a:ea typeface="ＭＳ Ｐゴシック" charset="-128"/>
              </a:defRPr>
            </a:lvl3pPr>
            <a:lvl4pPr eaLnBrk="0" hangingPunct="0">
              <a:defRPr sz="2900">
                <a:solidFill>
                  <a:schemeClr val="tx1"/>
                </a:solidFill>
                <a:latin typeface="Arial Narrow" charset="0"/>
                <a:ea typeface="ＭＳ Ｐゴシック" charset="-128"/>
              </a:defRPr>
            </a:lvl4pPr>
            <a:lvl5pPr eaLnBrk="0" hangingPunct="0">
              <a:defRPr sz="2900">
                <a:solidFill>
                  <a:schemeClr val="tx1"/>
                </a:solidFill>
                <a:latin typeface="Arial Narrow" charset="0"/>
                <a:ea typeface="ＭＳ Ｐゴシック" charset="-128"/>
              </a:defRPr>
            </a:lvl5pPr>
            <a:lvl6pPr marL="457200" eaLnBrk="0" fontAlgn="base" hangingPunct="0">
              <a:spcBef>
                <a:spcPct val="0"/>
              </a:spcBef>
              <a:spcAft>
                <a:spcPct val="0"/>
              </a:spcAft>
              <a:defRPr sz="2900">
                <a:solidFill>
                  <a:schemeClr val="tx1"/>
                </a:solidFill>
                <a:latin typeface="Arial Narrow" charset="0"/>
                <a:ea typeface="ＭＳ Ｐゴシック" charset="-128"/>
              </a:defRPr>
            </a:lvl6pPr>
            <a:lvl7pPr marL="914400" eaLnBrk="0" fontAlgn="base" hangingPunct="0">
              <a:spcBef>
                <a:spcPct val="0"/>
              </a:spcBef>
              <a:spcAft>
                <a:spcPct val="0"/>
              </a:spcAft>
              <a:defRPr sz="2900">
                <a:solidFill>
                  <a:schemeClr val="tx1"/>
                </a:solidFill>
                <a:latin typeface="Arial Narrow" charset="0"/>
                <a:ea typeface="ＭＳ Ｐゴシック" charset="-128"/>
              </a:defRPr>
            </a:lvl7pPr>
            <a:lvl8pPr marL="1371600" eaLnBrk="0" fontAlgn="base" hangingPunct="0">
              <a:spcBef>
                <a:spcPct val="0"/>
              </a:spcBef>
              <a:spcAft>
                <a:spcPct val="0"/>
              </a:spcAft>
              <a:defRPr sz="2900">
                <a:solidFill>
                  <a:schemeClr val="tx1"/>
                </a:solidFill>
                <a:latin typeface="Arial Narrow" charset="0"/>
                <a:ea typeface="ＭＳ Ｐゴシック" charset="-128"/>
              </a:defRPr>
            </a:lvl8pPr>
            <a:lvl9pPr marL="1828800" eaLnBrk="0" fontAlgn="base" hangingPunct="0">
              <a:spcBef>
                <a:spcPct val="0"/>
              </a:spcBef>
              <a:spcAft>
                <a:spcPct val="0"/>
              </a:spcAft>
              <a:defRPr sz="2900">
                <a:solidFill>
                  <a:schemeClr val="tx1"/>
                </a:solidFill>
                <a:latin typeface="Arial Narrow" charset="0"/>
                <a:ea typeface="ＭＳ Ｐゴシック" charset="-128"/>
              </a:defRPr>
            </a:lvl9pPr>
          </a:lstStyle>
          <a:p>
            <a:pPr marL="0" marR="0" lvl="0" indent="0" algn="ctr" defTabSz="800100" eaLnBrk="0" fontAlgn="base" latinLnBrk="0" hangingPunct="0">
              <a:lnSpc>
                <a:spcPct val="100000"/>
              </a:lnSpc>
              <a:spcBef>
                <a:spcPct val="50000"/>
              </a:spcBef>
              <a:spcAft>
                <a:spcPct val="0"/>
              </a:spcAft>
              <a:buClrTx/>
              <a:buSzTx/>
              <a:buFontTx/>
              <a:buNone/>
              <a:tabLst/>
              <a:defRPr/>
            </a:pPr>
            <a:r>
              <a:rPr kumimoji="0" lang="en-US" altLang="x-none" sz="3500" b="1" i="0" u="none" strike="noStrike" kern="0" cap="none" spc="0" normalizeH="0" baseline="0" noProof="0" dirty="0">
                <a:ln>
                  <a:noFill/>
                </a:ln>
                <a:solidFill>
                  <a:srgbClr val="F8F8F8"/>
                </a:solidFill>
                <a:effectLst/>
                <a:uLnTx/>
                <a:uFillTx/>
                <a:latin typeface="Tahoma" charset="0"/>
                <a:ea typeface="Tahoma" charset="0"/>
                <a:cs typeface="Tahoma" charset="0"/>
              </a:rPr>
              <a:t>Introduction</a:t>
            </a:r>
          </a:p>
        </p:txBody>
      </p:sp>
      <p:sp>
        <p:nvSpPr>
          <p:cNvPr id="21" name="Text Box 473">
            <a:extLst>
              <a:ext uri="{FF2B5EF4-FFF2-40B4-BE49-F238E27FC236}">
                <a16:creationId xmlns:a16="http://schemas.microsoft.com/office/drawing/2014/main" id="{EBCB9BEB-D9BE-D949-92FE-D5FA693C375A}"/>
              </a:ext>
            </a:extLst>
          </p:cNvPr>
          <p:cNvSpPr txBox="1">
            <a:spLocks noChangeArrowheads="1"/>
          </p:cNvSpPr>
          <p:nvPr/>
        </p:nvSpPr>
        <p:spPr bwMode="auto">
          <a:xfrm>
            <a:off x="685475" y="21783509"/>
            <a:ext cx="11887200" cy="619231"/>
          </a:xfrm>
          <a:prstGeom prst="rect">
            <a:avLst/>
          </a:prstGeom>
          <a:solidFill>
            <a:srgbClr val="003466"/>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79859" tIns="39921" rIns="79859" bIns="39921">
            <a:spAutoFit/>
          </a:bodyPr>
          <a:lstStyle>
            <a:lvl1pPr eaLnBrk="0" hangingPunct="0">
              <a:defRPr sz="2900">
                <a:solidFill>
                  <a:schemeClr val="tx1"/>
                </a:solidFill>
                <a:latin typeface="Arial Narrow" charset="0"/>
                <a:ea typeface="ＭＳ Ｐゴシック" charset="-128"/>
              </a:defRPr>
            </a:lvl1pPr>
            <a:lvl2pPr marL="37931725" indent="-37474525" eaLnBrk="0" hangingPunct="0">
              <a:defRPr sz="2900">
                <a:solidFill>
                  <a:schemeClr val="tx1"/>
                </a:solidFill>
                <a:latin typeface="Arial Narrow" charset="0"/>
                <a:ea typeface="ＭＳ Ｐゴシック" charset="-128"/>
              </a:defRPr>
            </a:lvl2pPr>
            <a:lvl3pPr eaLnBrk="0" hangingPunct="0">
              <a:defRPr sz="2900">
                <a:solidFill>
                  <a:schemeClr val="tx1"/>
                </a:solidFill>
                <a:latin typeface="Arial Narrow" charset="0"/>
                <a:ea typeface="ＭＳ Ｐゴシック" charset="-128"/>
              </a:defRPr>
            </a:lvl3pPr>
            <a:lvl4pPr eaLnBrk="0" hangingPunct="0">
              <a:defRPr sz="2900">
                <a:solidFill>
                  <a:schemeClr val="tx1"/>
                </a:solidFill>
                <a:latin typeface="Arial Narrow" charset="0"/>
                <a:ea typeface="ＭＳ Ｐゴシック" charset="-128"/>
              </a:defRPr>
            </a:lvl4pPr>
            <a:lvl5pPr eaLnBrk="0" hangingPunct="0">
              <a:defRPr sz="2900">
                <a:solidFill>
                  <a:schemeClr val="tx1"/>
                </a:solidFill>
                <a:latin typeface="Arial Narrow" charset="0"/>
                <a:ea typeface="ＭＳ Ｐゴシック" charset="-128"/>
              </a:defRPr>
            </a:lvl5pPr>
            <a:lvl6pPr marL="457200" eaLnBrk="0" fontAlgn="base" hangingPunct="0">
              <a:spcBef>
                <a:spcPct val="0"/>
              </a:spcBef>
              <a:spcAft>
                <a:spcPct val="0"/>
              </a:spcAft>
              <a:defRPr sz="2900">
                <a:solidFill>
                  <a:schemeClr val="tx1"/>
                </a:solidFill>
                <a:latin typeface="Arial Narrow" charset="0"/>
                <a:ea typeface="ＭＳ Ｐゴシック" charset="-128"/>
              </a:defRPr>
            </a:lvl6pPr>
            <a:lvl7pPr marL="914400" eaLnBrk="0" fontAlgn="base" hangingPunct="0">
              <a:spcBef>
                <a:spcPct val="0"/>
              </a:spcBef>
              <a:spcAft>
                <a:spcPct val="0"/>
              </a:spcAft>
              <a:defRPr sz="2900">
                <a:solidFill>
                  <a:schemeClr val="tx1"/>
                </a:solidFill>
                <a:latin typeface="Arial Narrow" charset="0"/>
                <a:ea typeface="ＭＳ Ｐゴシック" charset="-128"/>
              </a:defRPr>
            </a:lvl7pPr>
            <a:lvl8pPr marL="1371600" eaLnBrk="0" fontAlgn="base" hangingPunct="0">
              <a:spcBef>
                <a:spcPct val="0"/>
              </a:spcBef>
              <a:spcAft>
                <a:spcPct val="0"/>
              </a:spcAft>
              <a:defRPr sz="2900">
                <a:solidFill>
                  <a:schemeClr val="tx1"/>
                </a:solidFill>
                <a:latin typeface="Arial Narrow" charset="0"/>
                <a:ea typeface="ＭＳ Ｐゴシック" charset="-128"/>
              </a:defRPr>
            </a:lvl8pPr>
            <a:lvl9pPr marL="1828800" eaLnBrk="0" fontAlgn="base" hangingPunct="0">
              <a:spcBef>
                <a:spcPct val="0"/>
              </a:spcBef>
              <a:spcAft>
                <a:spcPct val="0"/>
              </a:spcAft>
              <a:defRPr sz="2900">
                <a:solidFill>
                  <a:schemeClr val="tx1"/>
                </a:solidFill>
                <a:latin typeface="Arial Narrow" charset="0"/>
                <a:ea typeface="ＭＳ Ｐゴシック" charset="-128"/>
              </a:defRPr>
            </a:lvl9pPr>
          </a:lstStyle>
          <a:p>
            <a:pPr marL="0" marR="0" lvl="0" indent="0" algn="ctr" defTabSz="800100" eaLnBrk="0" fontAlgn="base" latinLnBrk="0" hangingPunct="0">
              <a:lnSpc>
                <a:spcPct val="100000"/>
              </a:lnSpc>
              <a:spcBef>
                <a:spcPct val="50000"/>
              </a:spcBef>
              <a:spcAft>
                <a:spcPct val="0"/>
              </a:spcAft>
              <a:buClrTx/>
              <a:buSzTx/>
              <a:buFontTx/>
              <a:buNone/>
              <a:tabLst/>
              <a:defRPr/>
            </a:pPr>
            <a:r>
              <a:rPr kumimoji="0" lang="en-US" altLang="x-none" sz="3500" b="1" i="0" u="none" strike="noStrike" kern="0" cap="none" spc="0" normalizeH="0" baseline="0" noProof="0" dirty="0">
                <a:ln>
                  <a:noFill/>
                </a:ln>
                <a:solidFill>
                  <a:srgbClr val="F8F8F8"/>
                </a:solidFill>
                <a:effectLst/>
                <a:uLnTx/>
                <a:uFillTx/>
                <a:latin typeface="Tahoma" charset="0"/>
                <a:ea typeface="Tahoma" charset="0"/>
                <a:cs typeface="Tahoma" charset="0"/>
              </a:rPr>
              <a:t>Course Goals</a:t>
            </a:r>
          </a:p>
        </p:txBody>
      </p:sp>
      <p:sp>
        <p:nvSpPr>
          <p:cNvPr id="3" name="Rectangle 2">
            <a:extLst>
              <a:ext uri="{FF2B5EF4-FFF2-40B4-BE49-F238E27FC236}">
                <a16:creationId xmlns:a16="http://schemas.microsoft.com/office/drawing/2014/main" id="{5783E152-468A-E943-932C-2E4EB3F2ACE5}"/>
              </a:ext>
            </a:extLst>
          </p:cNvPr>
          <p:cNvSpPr/>
          <p:nvPr/>
        </p:nvSpPr>
        <p:spPr>
          <a:xfrm>
            <a:off x="1303180" y="19475185"/>
            <a:ext cx="10884211" cy="2308324"/>
          </a:xfrm>
          <a:prstGeom prst="rect">
            <a:avLst/>
          </a:prstGeom>
        </p:spPr>
        <p:txBody>
          <a:bodyPr wrap="square">
            <a:spAutoFit/>
          </a:bodyPr>
          <a:lstStyle/>
          <a:p>
            <a:r>
              <a:rPr lang="en-US" sz="3600" i="1" dirty="0"/>
              <a:t>“I did not like physics before I took this class. I was never very good at it and I was thinking it was going to be really hard. But now I love this class and I feel like I know what I am doing and how my skills relate to our experiment. “</a:t>
            </a:r>
          </a:p>
        </p:txBody>
      </p:sp>
      <p:sp>
        <p:nvSpPr>
          <p:cNvPr id="4" name="Rectangle 3">
            <a:extLst>
              <a:ext uri="{FF2B5EF4-FFF2-40B4-BE49-F238E27FC236}">
                <a16:creationId xmlns:a16="http://schemas.microsoft.com/office/drawing/2014/main" id="{C9EDAB0E-24E9-0C4F-92C9-EB9F7E35F324}"/>
              </a:ext>
            </a:extLst>
          </p:cNvPr>
          <p:cNvSpPr/>
          <p:nvPr/>
        </p:nvSpPr>
        <p:spPr>
          <a:xfrm>
            <a:off x="817424" y="22598522"/>
            <a:ext cx="11902937" cy="8463855"/>
          </a:xfrm>
          <a:prstGeom prst="rect">
            <a:avLst/>
          </a:prstGeom>
        </p:spPr>
        <p:txBody>
          <a:bodyPr wrap="square">
            <a:spAutoFit/>
          </a:bodyPr>
          <a:lstStyle/>
          <a:p>
            <a:r>
              <a:rPr lang="en-US" sz="3200" b="1" dirty="0">
                <a:latin typeface="Times New Roman" panose="02020603050405020304" pitchFamily="18" charset="0"/>
                <a:cs typeface="Times New Roman" panose="02020603050405020304" pitchFamily="18" charset="0"/>
              </a:rPr>
              <a:t>Course Goals for Introduction to Research Methods in Physics:</a:t>
            </a:r>
          </a:p>
          <a:p>
            <a:r>
              <a:rPr lang="en-US" sz="3200" dirty="0">
                <a:latin typeface="Times New Roman" panose="02020603050405020304" pitchFamily="18" charset="0"/>
                <a:cs typeface="Times New Roman" panose="02020603050405020304" pitchFamily="18" charset="0"/>
              </a:rPr>
              <a:t>A student who has successfully completed this course will be able to:</a:t>
            </a:r>
          </a:p>
          <a:p>
            <a:r>
              <a:rPr lang="en-US" sz="3200" dirty="0">
                <a:latin typeface="Times New Roman" panose="02020603050405020304" pitchFamily="18" charset="0"/>
                <a:cs typeface="Times New Roman" panose="02020603050405020304" pitchFamily="18" charset="0"/>
              </a:rPr>
              <a:t>1.Explain the purposes and goals of experiments.</a:t>
            </a:r>
          </a:p>
          <a:p>
            <a:r>
              <a:rPr lang="en-US" sz="3200" dirty="0">
                <a:latin typeface="Times New Roman" panose="02020603050405020304" pitchFamily="18" charset="0"/>
                <a:cs typeface="Times New Roman" panose="02020603050405020304" pitchFamily="18" charset="0"/>
              </a:rPr>
              <a:t>2.Design an experiment to test a hypothesis</a:t>
            </a:r>
          </a:p>
          <a:p>
            <a:r>
              <a:rPr lang="en-US" sz="3200" dirty="0">
                <a:latin typeface="Times New Roman" panose="02020603050405020304" pitchFamily="18" charset="0"/>
                <a:cs typeface="Times New Roman" panose="02020603050405020304" pitchFamily="18" charset="0"/>
              </a:rPr>
              <a:t>3.Analyze data and report relevant information</a:t>
            </a:r>
          </a:p>
          <a:p>
            <a:r>
              <a:rPr lang="en-US" sz="3200" dirty="0">
                <a:latin typeface="Times New Roman" panose="02020603050405020304" pitchFamily="18" charset="0"/>
                <a:cs typeface="Times New Roman" panose="02020603050405020304" pitchFamily="18" charset="0"/>
              </a:rPr>
              <a:t>4.Communicate scientific information orally and in writing</a:t>
            </a:r>
          </a:p>
          <a:p>
            <a:r>
              <a:rPr lang="en-US" sz="3200" dirty="0">
                <a:latin typeface="Times New Roman" panose="02020603050405020304" pitchFamily="18" charset="0"/>
                <a:cs typeface="Times New Roman" panose="02020603050405020304" pitchFamily="18" charset="0"/>
              </a:rPr>
              <a:t>5.Work effectively in a team</a:t>
            </a:r>
          </a:p>
          <a:p>
            <a:endParaRPr lang="en-US" sz="3200" dirty="0">
              <a:latin typeface="Times New Roman" panose="02020603050405020304" pitchFamily="18" charset="0"/>
              <a:cs typeface="Times New Roman" panose="02020603050405020304" pitchFamily="18" charset="0"/>
            </a:endParaRPr>
          </a:p>
          <a:p>
            <a:endParaRPr lang="en-US" sz="3200" dirty="0">
              <a:latin typeface="Times New Roman" panose="02020603050405020304" pitchFamily="18" charset="0"/>
              <a:cs typeface="Times New Roman" panose="02020603050405020304" pitchFamily="18" charset="0"/>
            </a:endParaRPr>
          </a:p>
          <a:p>
            <a:r>
              <a:rPr lang="en-US" sz="3200" b="1" dirty="0">
                <a:latin typeface="Times New Roman" panose="02020603050405020304" pitchFamily="18" charset="0"/>
                <a:cs typeface="Times New Roman" panose="02020603050405020304" pitchFamily="18" charset="0"/>
              </a:rPr>
              <a:t>Course Goals for Advanced Physics Lab:</a:t>
            </a:r>
          </a:p>
          <a:p>
            <a:r>
              <a:rPr lang="en-US" sz="3200" dirty="0">
                <a:latin typeface="Times New Roman" panose="02020603050405020304" pitchFamily="18" charset="0"/>
                <a:cs typeface="Times New Roman" panose="02020603050405020304" pitchFamily="18" charset="0"/>
              </a:rPr>
              <a:t>A student who has successfully completed this course will be able to:</a:t>
            </a:r>
          </a:p>
          <a:p>
            <a:r>
              <a:rPr lang="en-US" sz="3200" dirty="0">
                <a:latin typeface="Times New Roman" panose="02020603050405020304" pitchFamily="18" charset="0"/>
                <a:cs typeface="Times New Roman" panose="02020603050405020304" pitchFamily="18" charset="0"/>
              </a:rPr>
              <a:t>1.Use typical experimental physics equipment</a:t>
            </a:r>
          </a:p>
          <a:p>
            <a:r>
              <a:rPr lang="en-US" sz="3200" dirty="0">
                <a:latin typeface="Times New Roman" panose="02020603050405020304" pitchFamily="18" charset="0"/>
                <a:cs typeface="Times New Roman" panose="02020603050405020304" pitchFamily="18" charset="0"/>
              </a:rPr>
              <a:t>2.Design an experiment to test a hypothesis</a:t>
            </a:r>
          </a:p>
          <a:p>
            <a:r>
              <a:rPr lang="en-US" sz="3200" dirty="0">
                <a:latin typeface="Times New Roman" panose="02020603050405020304" pitchFamily="18" charset="0"/>
                <a:cs typeface="Times New Roman" panose="02020603050405020304" pitchFamily="18" charset="0"/>
              </a:rPr>
              <a:t>3.Analyze data and report relevant information</a:t>
            </a:r>
          </a:p>
          <a:p>
            <a:r>
              <a:rPr lang="en-US" sz="3200" dirty="0">
                <a:latin typeface="Times New Roman" panose="02020603050405020304" pitchFamily="18" charset="0"/>
                <a:cs typeface="Times New Roman" panose="02020603050405020304" pitchFamily="18" charset="0"/>
              </a:rPr>
              <a:t>4.Communicate scientific information verbally and in writing</a:t>
            </a:r>
          </a:p>
          <a:p>
            <a:r>
              <a:rPr lang="en-US" sz="3200" dirty="0">
                <a:latin typeface="Times New Roman" panose="02020603050405020304" pitchFamily="18" charset="0"/>
                <a:cs typeface="Times New Roman" panose="02020603050405020304" pitchFamily="18" charset="0"/>
              </a:rPr>
              <a:t>5.Read research articles</a:t>
            </a:r>
          </a:p>
          <a:p>
            <a:r>
              <a:rPr lang="en-US" sz="3200" dirty="0">
                <a:latin typeface="Times New Roman" panose="02020603050405020304" pitchFamily="18" charset="0"/>
                <a:cs typeface="Times New Roman" panose="02020603050405020304" pitchFamily="18" charset="0"/>
              </a:rPr>
              <a:t>6.Lead a team of researchers</a:t>
            </a:r>
          </a:p>
        </p:txBody>
      </p:sp>
      <p:sp>
        <p:nvSpPr>
          <p:cNvPr id="24" name="Text Box 473">
            <a:extLst>
              <a:ext uri="{FF2B5EF4-FFF2-40B4-BE49-F238E27FC236}">
                <a16:creationId xmlns:a16="http://schemas.microsoft.com/office/drawing/2014/main" id="{BAD1CAF5-FF30-7B44-B722-9366983A599A}"/>
              </a:ext>
            </a:extLst>
          </p:cNvPr>
          <p:cNvSpPr txBox="1">
            <a:spLocks noChangeArrowheads="1"/>
          </p:cNvSpPr>
          <p:nvPr/>
        </p:nvSpPr>
        <p:spPr bwMode="auto">
          <a:xfrm>
            <a:off x="833161" y="33613588"/>
            <a:ext cx="11887200" cy="619231"/>
          </a:xfrm>
          <a:prstGeom prst="rect">
            <a:avLst/>
          </a:prstGeom>
          <a:solidFill>
            <a:srgbClr val="003466"/>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79859" tIns="39921" rIns="79859" bIns="39921">
            <a:spAutoFit/>
          </a:bodyPr>
          <a:lstStyle>
            <a:lvl1pPr eaLnBrk="0" hangingPunct="0">
              <a:defRPr sz="2900">
                <a:solidFill>
                  <a:schemeClr val="tx1"/>
                </a:solidFill>
                <a:latin typeface="Arial Narrow" charset="0"/>
                <a:ea typeface="ＭＳ Ｐゴシック" charset="-128"/>
              </a:defRPr>
            </a:lvl1pPr>
            <a:lvl2pPr marL="37931725" indent="-37474525" eaLnBrk="0" hangingPunct="0">
              <a:defRPr sz="2900">
                <a:solidFill>
                  <a:schemeClr val="tx1"/>
                </a:solidFill>
                <a:latin typeface="Arial Narrow" charset="0"/>
                <a:ea typeface="ＭＳ Ｐゴシック" charset="-128"/>
              </a:defRPr>
            </a:lvl2pPr>
            <a:lvl3pPr eaLnBrk="0" hangingPunct="0">
              <a:defRPr sz="2900">
                <a:solidFill>
                  <a:schemeClr val="tx1"/>
                </a:solidFill>
                <a:latin typeface="Arial Narrow" charset="0"/>
                <a:ea typeface="ＭＳ Ｐゴシック" charset="-128"/>
              </a:defRPr>
            </a:lvl3pPr>
            <a:lvl4pPr eaLnBrk="0" hangingPunct="0">
              <a:defRPr sz="2900">
                <a:solidFill>
                  <a:schemeClr val="tx1"/>
                </a:solidFill>
                <a:latin typeface="Arial Narrow" charset="0"/>
                <a:ea typeface="ＭＳ Ｐゴシック" charset="-128"/>
              </a:defRPr>
            </a:lvl4pPr>
            <a:lvl5pPr eaLnBrk="0" hangingPunct="0">
              <a:defRPr sz="2900">
                <a:solidFill>
                  <a:schemeClr val="tx1"/>
                </a:solidFill>
                <a:latin typeface="Arial Narrow" charset="0"/>
                <a:ea typeface="ＭＳ Ｐゴシック" charset="-128"/>
              </a:defRPr>
            </a:lvl5pPr>
            <a:lvl6pPr marL="457200" eaLnBrk="0" fontAlgn="base" hangingPunct="0">
              <a:spcBef>
                <a:spcPct val="0"/>
              </a:spcBef>
              <a:spcAft>
                <a:spcPct val="0"/>
              </a:spcAft>
              <a:defRPr sz="2900">
                <a:solidFill>
                  <a:schemeClr val="tx1"/>
                </a:solidFill>
                <a:latin typeface="Arial Narrow" charset="0"/>
                <a:ea typeface="ＭＳ Ｐゴシック" charset="-128"/>
              </a:defRPr>
            </a:lvl6pPr>
            <a:lvl7pPr marL="914400" eaLnBrk="0" fontAlgn="base" hangingPunct="0">
              <a:spcBef>
                <a:spcPct val="0"/>
              </a:spcBef>
              <a:spcAft>
                <a:spcPct val="0"/>
              </a:spcAft>
              <a:defRPr sz="2900">
                <a:solidFill>
                  <a:schemeClr val="tx1"/>
                </a:solidFill>
                <a:latin typeface="Arial Narrow" charset="0"/>
                <a:ea typeface="ＭＳ Ｐゴシック" charset="-128"/>
              </a:defRPr>
            </a:lvl7pPr>
            <a:lvl8pPr marL="1371600" eaLnBrk="0" fontAlgn="base" hangingPunct="0">
              <a:spcBef>
                <a:spcPct val="0"/>
              </a:spcBef>
              <a:spcAft>
                <a:spcPct val="0"/>
              </a:spcAft>
              <a:defRPr sz="2900">
                <a:solidFill>
                  <a:schemeClr val="tx1"/>
                </a:solidFill>
                <a:latin typeface="Arial Narrow" charset="0"/>
                <a:ea typeface="ＭＳ Ｐゴシック" charset="-128"/>
              </a:defRPr>
            </a:lvl8pPr>
            <a:lvl9pPr marL="1828800" eaLnBrk="0" fontAlgn="base" hangingPunct="0">
              <a:spcBef>
                <a:spcPct val="0"/>
              </a:spcBef>
              <a:spcAft>
                <a:spcPct val="0"/>
              </a:spcAft>
              <a:defRPr sz="2900">
                <a:solidFill>
                  <a:schemeClr val="tx1"/>
                </a:solidFill>
                <a:latin typeface="Arial Narrow" charset="0"/>
                <a:ea typeface="ＭＳ Ｐゴシック" charset="-128"/>
              </a:defRPr>
            </a:lvl9pPr>
          </a:lstStyle>
          <a:p>
            <a:pPr marL="0" marR="0" lvl="0" indent="0" algn="ctr" defTabSz="800100" eaLnBrk="0" fontAlgn="base" latinLnBrk="0" hangingPunct="0">
              <a:lnSpc>
                <a:spcPct val="100000"/>
              </a:lnSpc>
              <a:spcBef>
                <a:spcPct val="50000"/>
              </a:spcBef>
              <a:spcAft>
                <a:spcPct val="0"/>
              </a:spcAft>
              <a:buClrTx/>
              <a:buSzTx/>
              <a:buFontTx/>
              <a:buNone/>
              <a:tabLst/>
              <a:defRPr/>
            </a:pPr>
            <a:r>
              <a:rPr kumimoji="0" lang="en-US" altLang="x-none" sz="3500" b="1" i="0" u="none" strike="noStrike" kern="0" cap="none" spc="0" normalizeH="0" baseline="0" noProof="0" dirty="0">
                <a:ln>
                  <a:noFill/>
                </a:ln>
                <a:solidFill>
                  <a:srgbClr val="F8F8F8"/>
                </a:solidFill>
                <a:effectLst/>
                <a:uLnTx/>
                <a:uFillTx/>
                <a:latin typeface="Tahoma" charset="0"/>
                <a:ea typeface="Tahoma" charset="0"/>
                <a:cs typeface="Tahoma" charset="0"/>
              </a:rPr>
              <a:t>Course Structure</a:t>
            </a:r>
          </a:p>
        </p:txBody>
      </p:sp>
      <p:sp>
        <p:nvSpPr>
          <p:cNvPr id="25" name="Rectangle 24">
            <a:extLst>
              <a:ext uri="{FF2B5EF4-FFF2-40B4-BE49-F238E27FC236}">
                <a16:creationId xmlns:a16="http://schemas.microsoft.com/office/drawing/2014/main" id="{3FFE4985-F1FF-0546-97B6-E3AE4E57D71A}"/>
              </a:ext>
            </a:extLst>
          </p:cNvPr>
          <p:cNvSpPr/>
          <p:nvPr/>
        </p:nvSpPr>
        <p:spPr>
          <a:xfrm>
            <a:off x="1489679" y="34355148"/>
            <a:ext cx="10697712" cy="3046988"/>
          </a:xfrm>
          <a:prstGeom prst="rect">
            <a:avLst/>
          </a:prstGeom>
        </p:spPr>
        <p:txBody>
          <a:bodyPr wrap="square">
            <a:spAutoFit/>
          </a:bodyPr>
          <a:lstStyle/>
          <a:p>
            <a:r>
              <a:rPr lang="en-US" sz="3200" dirty="0">
                <a:latin typeface="Times New Roman" panose="02020603050405020304" pitchFamily="18" charset="0"/>
                <a:cs typeface="Times New Roman" panose="02020603050405020304" pitchFamily="18" charset="0"/>
              </a:rPr>
              <a:t>Both courses had two 3-hour lab sessions that met together and a separate 1-hour lecture session for each course each week.  This initial offering of the course had 6 students in the advanced course and 8 students in the introductory course.  Although most of the students were physical science majors, two students were math majors and one student was an interior design student.</a:t>
            </a:r>
          </a:p>
        </p:txBody>
      </p:sp>
      <p:sp>
        <p:nvSpPr>
          <p:cNvPr id="26" name="Rectangle 25">
            <a:extLst>
              <a:ext uri="{FF2B5EF4-FFF2-40B4-BE49-F238E27FC236}">
                <a16:creationId xmlns:a16="http://schemas.microsoft.com/office/drawing/2014/main" id="{722B5130-0146-374A-87F9-91920C9333B0}"/>
              </a:ext>
            </a:extLst>
          </p:cNvPr>
          <p:cNvSpPr/>
          <p:nvPr/>
        </p:nvSpPr>
        <p:spPr>
          <a:xfrm>
            <a:off x="1489679" y="31647911"/>
            <a:ext cx="10884211" cy="1754326"/>
          </a:xfrm>
          <a:prstGeom prst="rect">
            <a:avLst/>
          </a:prstGeom>
        </p:spPr>
        <p:txBody>
          <a:bodyPr wrap="square">
            <a:spAutoFit/>
          </a:bodyPr>
          <a:lstStyle/>
          <a:p>
            <a:r>
              <a:rPr lang="en-US" sz="3600" i="1" dirty="0"/>
              <a:t>“[This class] made me realize how much of a collaborative effort real research can be, as well as how time-consuming it can be.”</a:t>
            </a:r>
          </a:p>
        </p:txBody>
      </p:sp>
      <p:sp>
        <p:nvSpPr>
          <p:cNvPr id="27" name="Rectangle 26">
            <a:extLst>
              <a:ext uri="{FF2B5EF4-FFF2-40B4-BE49-F238E27FC236}">
                <a16:creationId xmlns:a16="http://schemas.microsoft.com/office/drawing/2014/main" id="{D80E7750-1D55-7047-9AD2-8E33176AF8CD}"/>
              </a:ext>
            </a:extLst>
          </p:cNvPr>
          <p:cNvSpPr/>
          <p:nvPr/>
        </p:nvSpPr>
        <p:spPr>
          <a:xfrm>
            <a:off x="13614943" y="5909124"/>
            <a:ext cx="11174913" cy="6494085"/>
          </a:xfrm>
          <a:prstGeom prst="rect">
            <a:avLst/>
          </a:prstGeom>
        </p:spPr>
        <p:txBody>
          <a:bodyPr wrap="square">
            <a:spAutoFit/>
          </a:bodyPr>
          <a:lstStyle/>
          <a:p>
            <a:r>
              <a:rPr lang="en-US" sz="3200" dirty="0">
                <a:latin typeface="Times New Roman" panose="02020603050405020304" pitchFamily="18" charset="0"/>
                <a:cs typeface="Times New Roman" panose="02020603050405020304" pitchFamily="18" charset="0"/>
              </a:rPr>
              <a:t>Graded assignments included lab notebook checks, several short oral reports, a poster, a paper, and a final group oral report.</a:t>
            </a:r>
          </a:p>
          <a:p>
            <a:endParaRPr lang="en-US" sz="3200" dirty="0">
              <a:latin typeface="Times New Roman" panose="02020603050405020304" pitchFamily="18" charset="0"/>
              <a:cs typeface="Times New Roman" panose="02020603050405020304" pitchFamily="18" charset="0"/>
            </a:endParaRPr>
          </a:p>
          <a:p>
            <a:r>
              <a:rPr lang="en-US" sz="3200" dirty="0">
                <a:latin typeface="Times New Roman" panose="02020603050405020304" pitchFamily="18" charset="0"/>
                <a:cs typeface="Times New Roman" panose="02020603050405020304" pitchFamily="18" charset="0"/>
              </a:rPr>
              <a:t>The first week of class was spent discussing use of lab notebooks, data plotting, and how to be an effective member of a team.  Students also indicated their preferences for choice of experiment based on what skills they already have and what skills they would like to develop.  </a:t>
            </a:r>
          </a:p>
          <a:p>
            <a:endParaRPr lang="en-US" sz="3200" dirty="0">
              <a:latin typeface="Times New Roman" panose="02020603050405020304" pitchFamily="18" charset="0"/>
              <a:cs typeface="Times New Roman" panose="02020603050405020304" pitchFamily="18" charset="0"/>
            </a:endParaRPr>
          </a:p>
          <a:p>
            <a:r>
              <a:rPr lang="en-US" sz="3200" dirty="0">
                <a:latin typeface="Times New Roman" panose="02020603050405020304" pitchFamily="18" charset="0"/>
                <a:cs typeface="Times New Roman" panose="02020603050405020304" pitchFamily="18" charset="0"/>
              </a:rPr>
              <a:t>Students where assigned to one of five research groups, with one advanced student working with one or two introductory students.  Each research group worked on one project for the entire semester.  Since this was the first offering of the course, many of the</a:t>
            </a:r>
          </a:p>
        </p:txBody>
      </p:sp>
      <p:pic>
        <p:nvPicPr>
          <p:cNvPr id="5" name="Picture 4">
            <a:extLst>
              <a:ext uri="{FF2B5EF4-FFF2-40B4-BE49-F238E27FC236}">
                <a16:creationId xmlns:a16="http://schemas.microsoft.com/office/drawing/2014/main" id="{88386396-1EF5-B644-B851-758AD7B7EA32}"/>
              </a:ext>
            </a:extLst>
          </p:cNvPr>
          <p:cNvPicPr>
            <a:picLocks noChangeAspect="1"/>
          </p:cNvPicPr>
          <p:nvPr/>
        </p:nvPicPr>
        <p:blipFill rotWithShape="1">
          <a:blip r:embed="rId3"/>
          <a:srcRect l="10788" t="13339" r="20733" b="27431"/>
          <a:stretch/>
        </p:blipFill>
        <p:spPr>
          <a:xfrm>
            <a:off x="13559844" y="12471400"/>
            <a:ext cx="4174435" cy="4814128"/>
          </a:xfrm>
          <a:prstGeom prst="rect">
            <a:avLst/>
          </a:prstGeom>
        </p:spPr>
      </p:pic>
      <p:pic>
        <p:nvPicPr>
          <p:cNvPr id="4097" name="Picture 1" descr="Machine generated alternative text:&#10;&#10;">
            <a:extLst>
              <a:ext uri="{FF2B5EF4-FFF2-40B4-BE49-F238E27FC236}">
                <a16:creationId xmlns:a16="http://schemas.microsoft.com/office/drawing/2014/main" id="{44E37D63-E7E4-0244-B3D4-B838C8F4B7C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860030" y="8067204"/>
            <a:ext cx="6603873" cy="4952905"/>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a:extLst>
              <a:ext uri="{FF2B5EF4-FFF2-40B4-BE49-F238E27FC236}">
                <a16:creationId xmlns:a16="http://schemas.microsoft.com/office/drawing/2014/main" id="{F3FAD0FA-610A-A142-A5CD-C9514F8A50FA}"/>
              </a:ext>
            </a:extLst>
          </p:cNvPr>
          <p:cNvCxnSpPr/>
          <p:nvPr/>
        </p:nvCxnSpPr>
        <p:spPr>
          <a:xfrm>
            <a:off x="1303181" y="19202400"/>
            <a:ext cx="10884211" cy="0"/>
          </a:xfrm>
          <a:prstGeom prst="lin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0CF18838-039A-1542-A439-BA541DFFA0E0}"/>
              </a:ext>
            </a:extLst>
          </p:cNvPr>
          <p:cNvCxnSpPr/>
          <p:nvPr/>
        </p:nvCxnSpPr>
        <p:spPr>
          <a:xfrm>
            <a:off x="1186969" y="31343624"/>
            <a:ext cx="10884211" cy="0"/>
          </a:xfrm>
          <a:prstGeom prst="lin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7DADF154-C01F-A645-9CFA-A71463800CFE}"/>
              </a:ext>
            </a:extLst>
          </p:cNvPr>
          <p:cNvSpPr/>
          <p:nvPr/>
        </p:nvSpPr>
        <p:spPr>
          <a:xfrm>
            <a:off x="13760293" y="18321023"/>
            <a:ext cx="10884211" cy="2308324"/>
          </a:xfrm>
          <a:prstGeom prst="rect">
            <a:avLst/>
          </a:prstGeom>
        </p:spPr>
        <p:txBody>
          <a:bodyPr wrap="square">
            <a:spAutoFit/>
          </a:bodyPr>
          <a:lstStyle/>
          <a:p>
            <a:r>
              <a:rPr lang="en-US" sz="3600" i="1" dirty="0"/>
              <a:t>“This class is very helpful for teaching group dynamics, most projects in other classes are not nearly as long. For freshman, its very good and should almost be required, for seniors, it is also good but noticeably less so”</a:t>
            </a:r>
          </a:p>
        </p:txBody>
      </p:sp>
      <p:sp>
        <p:nvSpPr>
          <p:cNvPr id="34" name="Rectangle 33">
            <a:extLst>
              <a:ext uri="{FF2B5EF4-FFF2-40B4-BE49-F238E27FC236}">
                <a16:creationId xmlns:a16="http://schemas.microsoft.com/office/drawing/2014/main" id="{DD1663EE-AF61-4E41-AA61-7CBB1357A4C5}"/>
              </a:ext>
            </a:extLst>
          </p:cNvPr>
          <p:cNvSpPr/>
          <p:nvPr/>
        </p:nvSpPr>
        <p:spPr>
          <a:xfrm>
            <a:off x="17885454" y="12294170"/>
            <a:ext cx="6759050" cy="5016758"/>
          </a:xfrm>
          <a:prstGeom prst="rect">
            <a:avLst/>
          </a:prstGeom>
        </p:spPr>
        <p:txBody>
          <a:bodyPr wrap="square">
            <a:spAutoFit/>
          </a:bodyPr>
          <a:lstStyle/>
          <a:p>
            <a:r>
              <a:rPr lang="en-US" sz="3200" dirty="0">
                <a:latin typeface="Times New Roman" panose="02020603050405020304" pitchFamily="18" charset="0"/>
                <a:cs typeface="Times New Roman" panose="02020603050405020304" pitchFamily="18" charset="0"/>
              </a:rPr>
              <a:t>experiments started off in very embryonic states, which made it easy for students to expand the experiments.  Experiments included saturation absorption spectroscopy of rubidium, characterization of plasma-created nanoparticles, stabilization of a </a:t>
            </a:r>
            <a:r>
              <a:rPr lang="en-US" sz="3200" dirty="0" err="1">
                <a:latin typeface="Times New Roman" panose="02020603050405020304" pitchFamily="18" charset="0"/>
                <a:cs typeface="Times New Roman" panose="02020603050405020304" pitchFamily="18" charset="0"/>
              </a:rPr>
              <a:t>HeNe</a:t>
            </a:r>
            <a:r>
              <a:rPr lang="en-US" sz="3200" dirty="0">
                <a:latin typeface="Times New Roman" panose="02020603050405020304" pitchFamily="18" charset="0"/>
                <a:cs typeface="Times New Roman" panose="02020603050405020304" pitchFamily="18" charset="0"/>
              </a:rPr>
              <a:t> laser, surface plasmon resonance in thin films, and exploration of a chain fountain.</a:t>
            </a:r>
          </a:p>
        </p:txBody>
      </p:sp>
      <p:cxnSp>
        <p:nvCxnSpPr>
          <p:cNvPr id="35" name="Straight Connector 34">
            <a:extLst>
              <a:ext uri="{FF2B5EF4-FFF2-40B4-BE49-F238E27FC236}">
                <a16:creationId xmlns:a16="http://schemas.microsoft.com/office/drawing/2014/main" id="{B6B2CD4F-AEC3-1E4E-B503-C06C506454EB}"/>
              </a:ext>
            </a:extLst>
          </p:cNvPr>
          <p:cNvCxnSpPr/>
          <p:nvPr/>
        </p:nvCxnSpPr>
        <p:spPr>
          <a:xfrm>
            <a:off x="13559844" y="18110200"/>
            <a:ext cx="10884211" cy="0"/>
          </a:xfrm>
          <a:prstGeom prst="lin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36" name="Text Box 473">
            <a:extLst>
              <a:ext uri="{FF2B5EF4-FFF2-40B4-BE49-F238E27FC236}">
                <a16:creationId xmlns:a16="http://schemas.microsoft.com/office/drawing/2014/main" id="{3D3811E5-6B6D-B949-84F4-386D199E7AB3}"/>
              </a:ext>
            </a:extLst>
          </p:cNvPr>
          <p:cNvSpPr txBox="1">
            <a:spLocks noChangeArrowheads="1"/>
          </p:cNvSpPr>
          <p:nvPr/>
        </p:nvSpPr>
        <p:spPr bwMode="auto">
          <a:xfrm>
            <a:off x="13258798" y="20629347"/>
            <a:ext cx="11887200" cy="619231"/>
          </a:xfrm>
          <a:prstGeom prst="rect">
            <a:avLst/>
          </a:prstGeom>
          <a:solidFill>
            <a:srgbClr val="003466"/>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79859" tIns="39921" rIns="79859" bIns="39921">
            <a:spAutoFit/>
          </a:bodyPr>
          <a:lstStyle>
            <a:lvl1pPr eaLnBrk="0" hangingPunct="0">
              <a:defRPr sz="2900">
                <a:solidFill>
                  <a:schemeClr val="tx1"/>
                </a:solidFill>
                <a:latin typeface="Arial Narrow" charset="0"/>
                <a:ea typeface="ＭＳ Ｐゴシック" charset="-128"/>
              </a:defRPr>
            </a:lvl1pPr>
            <a:lvl2pPr marL="37931725" indent="-37474525" eaLnBrk="0" hangingPunct="0">
              <a:defRPr sz="2900">
                <a:solidFill>
                  <a:schemeClr val="tx1"/>
                </a:solidFill>
                <a:latin typeface="Arial Narrow" charset="0"/>
                <a:ea typeface="ＭＳ Ｐゴシック" charset="-128"/>
              </a:defRPr>
            </a:lvl2pPr>
            <a:lvl3pPr eaLnBrk="0" hangingPunct="0">
              <a:defRPr sz="2900">
                <a:solidFill>
                  <a:schemeClr val="tx1"/>
                </a:solidFill>
                <a:latin typeface="Arial Narrow" charset="0"/>
                <a:ea typeface="ＭＳ Ｐゴシック" charset="-128"/>
              </a:defRPr>
            </a:lvl3pPr>
            <a:lvl4pPr eaLnBrk="0" hangingPunct="0">
              <a:defRPr sz="2900">
                <a:solidFill>
                  <a:schemeClr val="tx1"/>
                </a:solidFill>
                <a:latin typeface="Arial Narrow" charset="0"/>
                <a:ea typeface="ＭＳ Ｐゴシック" charset="-128"/>
              </a:defRPr>
            </a:lvl4pPr>
            <a:lvl5pPr eaLnBrk="0" hangingPunct="0">
              <a:defRPr sz="2900">
                <a:solidFill>
                  <a:schemeClr val="tx1"/>
                </a:solidFill>
                <a:latin typeface="Arial Narrow" charset="0"/>
                <a:ea typeface="ＭＳ Ｐゴシック" charset="-128"/>
              </a:defRPr>
            </a:lvl5pPr>
            <a:lvl6pPr marL="457200" eaLnBrk="0" fontAlgn="base" hangingPunct="0">
              <a:spcBef>
                <a:spcPct val="0"/>
              </a:spcBef>
              <a:spcAft>
                <a:spcPct val="0"/>
              </a:spcAft>
              <a:defRPr sz="2900">
                <a:solidFill>
                  <a:schemeClr val="tx1"/>
                </a:solidFill>
                <a:latin typeface="Arial Narrow" charset="0"/>
                <a:ea typeface="ＭＳ Ｐゴシック" charset="-128"/>
              </a:defRPr>
            </a:lvl6pPr>
            <a:lvl7pPr marL="914400" eaLnBrk="0" fontAlgn="base" hangingPunct="0">
              <a:spcBef>
                <a:spcPct val="0"/>
              </a:spcBef>
              <a:spcAft>
                <a:spcPct val="0"/>
              </a:spcAft>
              <a:defRPr sz="2900">
                <a:solidFill>
                  <a:schemeClr val="tx1"/>
                </a:solidFill>
                <a:latin typeface="Arial Narrow" charset="0"/>
                <a:ea typeface="ＭＳ Ｐゴシック" charset="-128"/>
              </a:defRPr>
            </a:lvl7pPr>
            <a:lvl8pPr marL="1371600" eaLnBrk="0" fontAlgn="base" hangingPunct="0">
              <a:spcBef>
                <a:spcPct val="0"/>
              </a:spcBef>
              <a:spcAft>
                <a:spcPct val="0"/>
              </a:spcAft>
              <a:defRPr sz="2900">
                <a:solidFill>
                  <a:schemeClr val="tx1"/>
                </a:solidFill>
                <a:latin typeface="Arial Narrow" charset="0"/>
                <a:ea typeface="ＭＳ Ｐゴシック" charset="-128"/>
              </a:defRPr>
            </a:lvl8pPr>
            <a:lvl9pPr marL="1828800" eaLnBrk="0" fontAlgn="base" hangingPunct="0">
              <a:spcBef>
                <a:spcPct val="0"/>
              </a:spcBef>
              <a:spcAft>
                <a:spcPct val="0"/>
              </a:spcAft>
              <a:defRPr sz="2900">
                <a:solidFill>
                  <a:schemeClr val="tx1"/>
                </a:solidFill>
                <a:latin typeface="Arial Narrow" charset="0"/>
                <a:ea typeface="ＭＳ Ｐゴシック" charset="-128"/>
              </a:defRPr>
            </a:lvl9pPr>
          </a:lstStyle>
          <a:p>
            <a:pPr marL="0" marR="0" lvl="0" indent="0" algn="ctr" defTabSz="800100" eaLnBrk="0" fontAlgn="base" latinLnBrk="0" hangingPunct="0">
              <a:lnSpc>
                <a:spcPct val="100000"/>
              </a:lnSpc>
              <a:spcBef>
                <a:spcPct val="50000"/>
              </a:spcBef>
              <a:spcAft>
                <a:spcPct val="0"/>
              </a:spcAft>
              <a:buClrTx/>
              <a:buSzTx/>
              <a:buFontTx/>
              <a:buNone/>
              <a:tabLst/>
              <a:defRPr/>
            </a:pPr>
            <a:r>
              <a:rPr kumimoji="0" lang="en-US" altLang="x-none" sz="3500" b="1" i="0" u="none" strike="noStrike" kern="0" cap="none" spc="0" normalizeH="0" baseline="0" noProof="0" dirty="0">
                <a:ln>
                  <a:noFill/>
                </a:ln>
                <a:solidFill>
                  <a:srgbClr val="F8F8F8"/>
                </a:solidFill>
                <a:effectLst/>
                <a:uLnTx/>
                <a:uFillTx/>
                <a:latin typeface="Tahoma" charset="0"/>
                <a:ea typeface="Tahoma" charset="0"/>
                <a:cs typeface="Tahoma" charset="0"/>
              </a:rPr>
              <a:t>Teamwork</a:t>
            </a:r>
          </a:p>
        </p:txBody>
      </p:sp>
      <p:sp>
        <p:nvSpPr>
          <p:cNvPr id="37" name="TextBox 36">
            <a:extLst>
              <a:ext uri="{FF2B5EF4-FFF2-40B4-BE49-F238E27FC236}">
                <a16:creationId xmlns:a16="http://schemas.microsoft.com/office/drawing/2014/main" id="{910F7564-B69D-EF41-9FD8-A0F2BB233D5D}"/>
              </a:ext>
            </a:extLst>
          </p:cNvPr>
          <p:cNvSpPr txBox="1"/>
          <p:nvPr/>
        </p:nvSpPr>
        <p:spPr>
          <a:xfrm>
            <a:off x="13614943" y="21266233"/>
            <a:ext cx="10884211" cy="5509200"/>
          </a:xfrm>
          <a:prstGeom prst="rect">
            <a:avLst/>
          </a:prstGeom>
          <a:noFill/>
        </p:spPr>
        <p:txBody>
          <a:bodyPr wrap="square" rtlCol="0">
            <a:spAutoFit/>
          </a:bodyPr>
          <a:lstStyle/>
          <a:p>
            <a:r>
              <a:rPr lang="en-US" sz="3200" dirty="0">
                <a:latin typeface="Times New Roman" panose="02020603050405020304" pitchFamily="18" charset="0"/>
                <a:cs typeface="Times New Roman" panose="02020603050405020304" pitchFamily="18" charset="0"/>
              </a:rPr>
              <a:t>Two lecture class periods were spent on teamwork (for the intro class) or leadership (for the advanced class).  At the end of each week the group would come together to answer the questions “what is an example of something you did this week that shows good teamwork” and “what can you do next week to improve your ability to work as a team”.</a:t>
            </a:r>
          </a:p>
          <a:p>
            <a:endParaRPr lang="en-US" sz="3200" dirty="0">
              <a:latin typeface="Times New Roman" panose="02020603050405020304" pitchFamily="18" charset="0"/>
              <a:cs typeface="Times New Roman" panose="02020603050405020304" pitchFamily="18" charset="0"/>
            </a:endParaRPr>
          </a:p>
          <a:p>
            <a:r>
              <a:rPr lang="en-US" sz="3200" dirty="0">
                <a:latin typeface="Times New Roman" panose="02020603050405020304" pitchFamily="18" charset="0"/>
                <a:cs typeface="Times New Roman" panose="02020603050405020304" pitchFamily="18" charset="0"/>
              </a:rPr>
              <a:t>The advanced students would spend the first few minutes of the weekly lecture section discussing successes or issues that came up in their group and discussed how to improve their group performance.</a:t>
            </a:r>
          </a:p>
        </p:txBody>
      </p:sp>
      <p:sp>
        <p:nvSpPr>
          <p:cNvPr id="42" name="Rectangle 41">
            <a:extLst>
              <a:ext uri="{FF2B5EF4-FFF2-40B4-BE49-F238E27FC236}">
                <a16:creationId xmlns:a16="http://schemas.microsoft.com/office/drawing/2014/main" id="{55F83FE7-AE6C-434F-A4F7-1CD144684776}"/>
              </a:ext>
            </a:extLst>
          </p:cNvPr>
          <p:cNvSpPr/>
          <p:nvPr/>
        </p:nvSpPr>
        <p:spPr>
          <a:xfrm>
            <a:off x="26404870" y="5655879"/>
            <a:ext cx="10884211" cy="1754326"/>
          </a:xfrm>
          <a:prstGeom prst="rect">
            <a:avLst/>
          </a:prstGeom>
        </p:spPr>
        <p:txBody>
          <a:bodyPr wrap="square">
            <a:spAutoFit/>
          </a:bodyPr>
          <a:lstStyle/>
          <a:p>
            <a:r>
              <a:rPr lang="en-US" sz="3600" i="1" dirty="0"/>
              <a:t>“[This class] has made me more confident with scientific research. I was not sure how to structure an experiment before taking this class. “</a:t>
            </a:r>
          </a:p>
        </p:txBody>
      </p:sp>
      <p:cxnSp>
        <p:nvCxnSpPr>
          <p:cNvPr id="43" name="Straight Connector 42">
            <a:extLst>
              <a:ext uri="{FF2B5EF4-FFF2-40B4-BE49-F238E27FC236}">
                <a16:creationId xmlns:a16="http://schemas.microsoft.com/office/drawing/2014/main" id="{05BC9A32-BECC-6D47-AD59-DC02B57E4FA0}"/>
              </a:ext>
            </a:extLst>
          </p:cNvPr>
          <p:cNvCxnSpPr/>
          <p:nvPr/>
        </p:nvCxnSpPr>
        <p:spPr>
          <a:xfrm>
            <a:off x="13705195" y="27101359"/>
            <a:ext cx="10884211" cy="0"/>
          </a:xfrm>
          <a:prstGeom prst="lin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44" name="Text Box 473">
            <a:extLst>
              <a:ext uri="{FF2B5EF4-FFF2-40B4-BE49-F238E27FC236}">
                <a16:creationId xmlns:a16="http://schemas.microsoft.com/office/drawing/2014/main" id="{7BC9D2D1-E590-8F46-AED6-87D0A7C8E6BC}"/>
              </a:ext>
            </a:extLst>
          </p:cNvPr>
          <p:cNvSpPr txBox="1">
            <a:spLocks noChangeArrowheads="1"/>
          </p:cNvSpPr>
          <p:nvPr/>
        </p:nvSpPr>
        <p:spPr bwMode="auto">
          <a:xfrm>
            <a:off x="13331242" y="29596716"/>
            <a:ext cx="11887200" cy="619231"/>
          </a:xfrm>
          <a:prstGeom prst="rect">
            <a:avLst/>
          </a:prstGeom>
          <a:solidFill>
            <a:srgbClr val="003466"/>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79859" tIns="39921" rIns="79859" bIns="39921">
            <a:spAutoFit/>
          </a:bodyPr>
          <a:lstStyle>
            <a:lvl1pPr eaLnBrk="0" hangingPunct="0">
              <a:defRPr sz="2900">
                <a:solidFill>
                  <a:schemeClr val="tx1"/>
                </a:solidFill>
                <a:latin typeface="Arial Narrow" charset="0"/>
                <a:ea typeface="ＭＳ Ｐゴシック" charset="-128"/>
              </a:defRPr>
            </a:lvl1pPr>
            <a:lvl2pPr marL="37931725" indent="-37474525" eaLnBrk="0" hangingPunct="0">
              <a:defRPr sz="2900">
                <a:solidFill>
                  <a:schemeClr val="tx1"/>
                </a:solidFill>
                <a:latin typeface="Arial Narrow" charset="0"/>
                <a:ea typeface="ＭＳ Ｐゴシック" charset="-128"/>
              </a:defRPr>
            </a:lvl2pPr>
            <a:lvl3pPr eaLnBrk="0" hangingPunct="0">
              <a:defRPr sz="2900">
                <a:solidFill>
                  <a:schemeClr val="tx1"/>
                </a:solidFill>
                <a:latin typeface="Arial Narrow" charset="0"/>
                <a:ea typeface="ＭＳ Ｐゴシック" charset="-128"/>
              </a:defRPr>
            </a:lvl3pPr>
            <a:lvl4pPr eaLnBrk="0" hangingPunct="0">
              <a:defRPr sz="2900">
                <a:solidFill>
                  <a:schemeClr val="tx1"/>
                </a:solidFill>
                <a:latin typeface="Arial Narrow" charset="0"/>
                <a:ea typeface="ＭＳ Ｐゴシック" charset="-128"/>
              </a:defRPr>
            </a:lvl4pPr>
            <a:lvl5pPr eaLnBrk="0" hangingPunct="0">
              <a:defRPr sz="2900">
                <a:solidFill>
                  <a:schemeClr val="tx1"/>
                </a:solidFill>
                <a:latin typeface="Arial Narrow" charset="0"/>
                <a:ea typeface="ＭＳ Ｐゴシック" charset="-128"/>
              </a:defRPr>
            </a:lvl5pPr>
            <a:lvl6pPr marL="457200" eaLnBrk="0" fontAlgn="base" hangingPunct="0">
              <a:spcBef>
                <a:spcPct val="0"/>
              </a:spcBef>
              <a:spcAft>
                <a:spcPct val="0"/>
              </a:spcAft>
              <a:defRPr sz="2900">
                <a:solidFill>
                  <a:schemeClr val="tx1"/>
                </a:solidFill>
                <a:latin typeface="Arial Narrow" charset="0"/>
                <a:ea typeface="ＭＳ Ｐゴシック" charset="-128"/>
              </a:defRPr>
            </a:lvl6pPr>
            <a:lvl7pPr marL="914400" eaLnBrk="0" fontAlgn="base" hangingPunct="0">
              <a:spcBef>
                <a:spcPct val="0"/>
              </a:spcBef>
              <a:spcAft>
                <a:spcPct val="0"/>
              </a:spcAft>
              <a:defRPr sz="2900">
                <a:solidFill>
                  <a:schemeClr val="tx1"/>
                </a:solidFill>
                <a:latin typeface="Arial Narrow" charset="0"/>
                <a:ea typeface="ＭＳ Ｐゴシック" charset="-128"/>
              </a:defRPr>
            </a:lvl7pPr>
            <a:lvl8pPr marL="1371600" eaLnBrk="0" fontAlgn="base" hangingPunct="0">
              <a:spcBef>
                <a:spcPct val="0"/>
              </a:spcBef>
              <a:spcAft>
                <a:spcPct val="0"/>
              </a:spcAft>
              <a:defRPr sz="2900">
                <a:solidFill>
                  <a:schemeClr val="tx1"/>
                </a:solidFill>
                <a:latin typeface="Arial Narrow" charset="0"/>
                <a:ea typeface="ＭＳ Ｐゴシック" charset="-128"/>
              </a:defRPr>
            </a:lvl8pPr>
            <a:lvl9pPr marL="1828800" eaLnBrk="0" fontAlgn="base" hangingPunct="0">
              <a:spcBef>
                <a:spcPct val="0"/>
              </a:spcBef>
              <a:spcAft>
                <a:spcPct val="0"/>
              </a:spcAft>
              <a:defRPr sz="2900">
                <a:solidFill>
                  <a:schemeClr val="tx1"/>
                </a:solidFill>
                <a:latin typeface="Arial Narrow" charset="0"/>
                <a:ea typeface="ＭＳ Ｐゴシック" charset="-128"/>
              </a:defRPr>
            </a:lvl9pPr>
          </a:lstStyle>
          <a:p>
            <a:pPr marL="0" marR="0" lvl="0" indent="0" algn="ctr" defTabSz="800100" eaLnBrk="0" fontAlgn="base" latinLnBrk="0" hangingPunct="0">
              <a:lnSpc>
                <a:spcPct val="100000"/>
              </a:lnSpc>
              <a:spcBef>
                <a:spcPct val="50000"/>
              </a:spcBef>
              <a:spcAft>
                <a:spcPct val="0"/>
              </a:spcAft>
              <a:buClrTx/>
              <a:buSzTx/>
              <a:buFontTx/>
              <a:buNone/>
              <a:tabLst/>
              <a:defRPr/>
            </a:pPr>
            <a:r>
              <a:rPr kumimoji="0" lang="en-US" altLang="x-none" sz="3500" b="1" i="0" u="none" strike="noStrike" kern="0" cap="none" spc="0" normalizeH="0" baseline="0" noProof="0" dirty="0">
                <a:ln>
                  <a:noFill/>
                </a:ln>
                <a:solidFill>
                  <a:srgbClr val="F8F8F8"/>
                </a:solidFill>
                <a:effectLst/>
                <a:uLnTx/>
                <a:uFillTx/>
                <a:latin typeface="Tahoma" charset="0"/>
                <a:ea typeface="Tahoma" charset="0"/>
                <a:cs typeface="Tahoma" charset="0"/>
              </a:rPr>
              <a:t>Communication Skills</a:t>
            </a:r>
          </a:p>
        </p:txBody>
      </p:sp>
      <p:sp>
        <p:nvSpPr>
          <p:cNvPr id="45" name="TextBox 44">
            <a:extLst>
              <a:ext uri="{FF2B5EF4-FFF2-40B4-BE49-F238E27FC236}">
                <a16:creationId xmlns:a16="http://schemas.microsoft.com/office/drawing/2014/main" id="{7DCD9752-753A-1C46-8648-DE287125B4AE}"/>
              </a:ext>
            </a:extLst>
          </p:cNvPr>
          <p:cNvSpPr txBox="1"/>
          <p:nvPr/>
        </p:nvSpPr>
        <p:spPr>
          <a:xfrm>
            <a:off x="13559844" y="30769989"/>
            <a:ext cx="10884211" cy="584775"/>
          </a:xfrm>
          <a:prstGeom prst="rect">
            <a:avLst/>
          </a:prstGeom>
          <a:noFill/>
        </p:spPr>
        <p:txBody>
          <a:bodyPr wrap="square" rtlCol="0">
            <a:spAutoFit/>
          </a:bodyPr>
          <a:lstStyle/>
          <a:p>
            <a:r>
              <a:rPr lang="en-US" sz="3200" dirty="0">
                <a:latin typeface="Times New Roman" panose="02020603050405020304" pitchFamily="18" charset="0"/>
                <a:cs typeface="Times New Roman" panose="02020603050405020304" pitchFamily="18" charset="0"/>
              </a:rPr>
              <a:t>TEXT HERE</a:t>
            </a:r>
          </a:p>
        </p:txBody>
      </p:sp>
      <p:sp>
        <p:nvSpPr>
          <p:cNvPr id="46" name="Rectangle 45">
            <a:extLst>
              <a:ext uri="{FF2B5EF4-FFF2-40B4-BE49-F238E27FC236}">
                <a16:creationId xmlns:a16="http://schemas.microsoft.com/office/drawing/2014/main" id="{79FCADF5-DB03-8140-A7E9-FC22A85FCBDB}"/>
              </a:ext>
            </a:extLst>
          </p:cNvPr>
          <p:cNvSpPr/>
          <p:nvPr/>
        </p:nvSpPr>
        <p:spPr>
          <a:xfrm>
            <a:off x="13905645" y="27288392"/>
            <a:ext cx="10884211" cy="2308324"/>
          </a:xfrm>
          <a:prstGeom prst="rect">
            <a:avLst/>
          </a:prstGeom>
        </p:spPr>
        <p:txBody>
          <a:bodyPr wrap="square">
            <a:spAutoFit/>
          </a:bodyPr>
          <a:lstStyle/>
          <a:p>
            <a:r>
              <a:rPr lang="en-US" sz="3600" i="1" dirty="0"/>
              <a:t>“[This class] made me realize that working in a team can be beneficial if the team leader has an idea of the direction they want to go and if the teammates are motivated. “</a:t>
            </a:r>
          </a:p>
        </p:txBody>
      </p:sp>
      <p:sp>
        <p:nvSpPr>
          <p:cNvPr id="47" name="Text Box 473">
            <a:extLst>
              <a:ext uri="{FF2B5EF4-FFF2-40B4-BE49-F238E27FC236}">
                <a16:creationId xmlns:a16="http://schemas.microsoft.com/office/drawing/2014/main" id="{59B0F541-E3FC-2E4C-B4FB-8B01DEEB7667}"/>
              </a:ext>
            </a:extLst>
          </p:cNvPr>
          <p:cNvSpPr txBox="1">
            <a:spLocks noChangeArrowheads="1"/>
          </p:cNvSpPr>
          <p:nvPr/>
        </p:nvSpPr>
        <p:spPr bwMode="auto">
          <a:xfrm>
            <a:off x="25700175" y="7354589"/>
            <a:ext cx="11887200" cy="619231"/>
          </a:xfrm>
          <a:prstGeom prst="rect">
            <a:avLst/>
          </a:prstGeom>
          <a:solidFill>
            <a:srgbClr val="003466"/>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79859" tIns="39921" rIns="79859" bIns="39921">
            <a:spAutoFit/>
          </a:bodyPr>
          <a:lstStyle>
            <a:lvl1pPr eaLnBrk="0" hangingPunct="0">
              <a:defRPr sz="2900">
                <a:solidFill>
                  <a:schemeClr val="tx1"/>
                </a:solidFill>
                <a:latin typeface="Arial Narrow" charset="0"/>
                <a:ea typeface="ＭＳ Ｐゴシック" charset="-128"/>
              </a:defRPr>
            </a:lvl1pPr>
            <a:lvl2pPr marL="37931725" indent="-37474525" eaLnBrk="0" hangingPunct="0">
              <a:defRPr sz="2900">
                <a:solidFill>
                  <a:schemeClr val="tx1"/>
                </a:solidFill>
                <a:latin typeface="Arial Narrow" charset="0"/>
                <a:ea typeface="ＭＳ Ｐゴシック" charset="-128"/>
              </a:defRPr>
            </a:lvl2pPr>
            <a:lvl3pPr eaLnBrk="0" hangingPunct="0">
              <a:defRPr sz="2900">
                <a:solidFill>
                  <a:schemeClr val="tx1"/>
                </a:solidFill>
                <a:latin typeface="Arial Narrow" charset="0"/>
                <a:ea typeface="ＭＳ Ｐゴシック" charset="-128"/>
              </a:defRPr>
            </a:lvl3pPr>
            <a:lvl4pPr eaLnBrk="0" hangingPunct="0">
              <a:defRPr sz="2900">
                <a:solidFill>
                  <a:schemeClr val="tx1"/>
                </a:solidFill>
                <a:latin typeface="Arial Narrow" charset="0"/>
                <a:ea typeface="ＭＳ Ｐゴシック" charset="-128"/>
              </a:defRPr>
            </a:lvl4pPr>
            <a:lvl5pPr eaLnBrk="0" hangingPunct="0">
              <a:defRPr sz="2900">
                <a:solidFill>
                  <a:schemeClr val="tx1"/>
                </a:solidFill>
                <a:latin typeface="Arial Narrow" charset="0"/>
                <a:ea typeface="ＭＳ Ｐゴシック" charset="-128"/>
              </a:defRPr>
            </a:lvl5pPr>
            <a:lvl6pPr marL="457200" eaLnBrk="0" fontAlgn="base" hangingPunct="0">
              <a:spcBef>
                <a:spcPct val="0"/>
              </a:spcBef>
              <a:spcAft>
                <a:spcPct val="0"/>
              </a:spcAft>
              <a:defRPr sz="2900">
                <a:solidFill>
                  <a:schemeClr val="tx1"/>
                </a:solidFill>
                <a:latin typeface="Arial Narrow" charset="0"/>
                <a:ea typeface="ＭＳ Ｐゴシック" charset="-128"/>
              </a:defRPr>
            </a:lvl6pPr>
            <a:lvl7pPr marL="914400" eaLnBrk="0" fontAlgn="base" hangingPunct="0">
              <a:spcBef>
                <a:spcPct val="0"/>
              </a:spcBef>
              <a:spcAft>
                <a:spcPct val="0"/>
              </a:spcAft>
              <a:defRPr sz="2900">
                <a:solidFill>
                  <a:schemeClr val="tx1"/>
                </a:solidFill>
                <a:latin typeface="Arial Narrow" charset="0"/>
                <a:ea typeface="ＭＳ Ｐゴシック" charset="-128"/>
              </a:defRPr>
            </a:lvl7pPr>
            <a:lvl8pPr marL="1371600" eaLnBrk="0" fontAlgn="base" hangingPunct="0">
              <a:spcBef>
                <a:spcPct val="0"/>
              </a:spcBef>
              <a:spcAft>
                <a:spcPct val="0"/>
              </a:spcAft>
              <a:defRPr sz="2900">
                <a:solidFill>
                  <a:schemeClr val="tx1"/>
                </a:solidFill>
                <a:latin typeface="Arial Narrow" charset="0"/>
                <a:ea typeface="ＭＳ Ｐゴシック" charset="-128"/>
              </a:defRPr>
            </a:lvl8pPr>
            <a:lvl9pPr marL="1828800" eaLnBrk="0" fontAlgn="base" hangingPunct="0">
              <a:spcBef>
                <a:spcPct val="0"/>
              </a:spcBef>
              <a:spcAft>
                <a:spcPct val="0"/>
              </a:spcAft>
              <a:defRPr sz="2900">
                <a:solidFill>
                  <a:schemeClr val="tx1"/>
                </a:solidFill>
                <a:latin typeface="Arial Narrow" charset="0"/>
                <a:ea typeface="ＭＳ Ｐゴシック" charset="-128"/>
              </a:defRPr>
            </a:lvl9pPr>
          </a:lstStyle>
          <a:p>
            <a:pPr marL="0" marR="0" lvl="0" indent="0" algn="ctr" defTabSz="800100" eaLnBrk="0" fontAlgn="base" latinLnBrk="0" hangingPunct="0">
              <a:lnSpc>
                <a:spcPct val="100000"/>
              </a:lnSpc>
              <a:spcBef>
                <a:spcPct val="50000"/>
              </a:spcBef>
              <a:spcAft>
                <a:spcPct val="0"/>
              </a:spcAft>
              <a:buClrTx/>
              <a:buSzTx/>
              <a:buFontTx/>
              <a:buNone/>
              <a:tabLst/>
              <a:defRPr/>
            </a:pPr>
            <a:r>
              <a:rPr kumimoji="0" lang="en-US" altLang="x-none" sz="3500" b="1" i="0" u="none" strike="noStrike" kern="0" cap="none" spc="0" normalizeH="0" baseline="0" noProof="0" dirty="0">
                <a:ln>
                  <a:noFill/>
                </a:ln>
                <a:solidFill>
                  <a:srgbClr val="F8F8F8"/>
                </a:solidFill>
                <a:effectLst/>
                <a:uLnTx/>
                <a:uFillTx/>
                <a:latin typeface="Tahoma" charset="0"/>
                <a:ea typeface="Tahoma" charset="0"/>
                <a:cs typeface="Tahoma" charset="0"/>
              </a:rPr>
              <a:t>Experimental Design – Big and Little Questions</a:t>
            </a:r>
          </a:p>
        </p:txBody>
      </p:sp>
      <p:sp>
        <p:nvSpPr>
          <p:cNvPr id="48" name="TextBox 47">
            <a:extLst>
              <a:ext uri="{FF2B5EF4-FFF2-40B4-BE49-F238E27FC236}">
                <a16:creationId xmlns:a16="http://schemas.microsoft.com/office/drawing/2014/main" id="{EC3DB602-6997-2241-BFBD-6FF9F12BAD86}"/>
              </a:ext>
            </a:extLst>
          </p:cNvPr>
          <p:cNvSpPr txBox="1"/>
          <p:nvPr/>
        </p:nvSpPr>
        <p:spPr>
          <a:xfrm>
            <a:off x="25932719" y="31877024"/>
            <a:ext cx="11887200" cy="5324535"/>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[1] Stanley, J. T., &amp; Lewandowski, H. J. (2016). Lab notebooks as scientific communication: Investigating development from undergraduate courses to graduate research. /Phys. Rev. Phys. Educ. Res./, /12/(2), 020129–11. http://</a:t>
            </a:r>
            <a:r>
              <a:rPr lang="en-US" sz="2000" dirty="0" err="1">
                <a:latin typeface="Times New Roman" panose="02020603050405020304" pitchFamily="18" charset="0"/>
                <a:cs typeface="Times New Roman" panose="02020603050405020304" pitchFamily="18" charset="0"/>
              </a:rPr>
              <a:t>doi.org</a:t>
            </a:r>
            <a:r>
              <a:rPr lang="en-US" sz="2000" dirty="0">
                <a:latin typeface="Times New Roman" panose="02020603050405020304" pitchFamily="18" charset="0"/>
                <a:cs typeface="Times New Roman" panose="02020603050405020304" pitchFamily="18" charset="0"/>
              </a:rPr>
              <a:t>/10.1103/PhysRevPhysEducRes.12.020129</a:t>
            </a:r>
          </a:p>
          <a:p>
            <a:r>
              <a:rPr lang="en-US" sz="2000" dirty="0">
                <a:latin typeface="Times New Roman" panose="02020603050405020304" pitchFamily="18" charset="0"/>
                <a:cs typeface="Times New Roman" panose="02020603050405020304" pitchFamily="18" charset="0"/>
              </a:rPr>
              <a:t>[2] Stanley, J. T., </a:t>
            </a:r>
            <a:r>
              <a:rPr lang="en-US" sz="2000" dirty="0" err="1">
                <a:latin typeface="Times New Roman" panose="02020603050405020304" pitchFamily="18" charset="0"/>
                <a:cs typeface="Times New Roman" panose="02020603050405020304" pitchFamily="18" charset="0"/>
              </a:rPr>
              <a:t>Dounas</a:t>
            </a:r>
            <a:r>
              <a:rPr lang="en-US" sz="2000" dirty="0">
                <a:latin typeface="Times New Roman" panose="02020603050405020304" pitchFamily="18" charset="0"/>
                <a:cs typeface="Times New Roman" panose="02020603050405020304" pitchFamily="18" charset="0"/>
              </a:rPr>
              <a:t>-Frazer, D. R., </a:t>
            </a:r>
            <a:r>
              <a:rPr lang="en-US" sz="2000" dirty="0" err="1">
                <a:latin typeface="Times New Roman" panose="02020603050405020304" pitchFamily="18" charset="0"/>
                <a:cs typeface="Times New Roman" panose="02020603050405020304" pitchFamily="18" charset="0"/>
              </a:rPr>
              <a:t>Kiepura</a:t>
            </a:r>
            <a:r>
              <a:rPr lang="en-US" sz="2000" dirty="0">
                <a:latin typeface="Times New Roman" panose="02020603050405020304" pitchFamily="18" charset="0"/>
                <a:cs typeface="Times New Roman" panose="02020603050405020304" pitchFamily="18" charset="0"/>
              </a:rPr>
              <a:t>, L., &amp; Lewandowski, H. J. (2016). Investigating student ownership of projects in an upper-division physics lab course (pp. 336–339). Presented at the 2016 Physics Education Research Conference, American Association of Physics Teachers. http://</a:t>
            </a:r>
            <a:r>
              <a:rPr lang="en-US" sz="2000" dirty="0" err="1">
                <a:latin typeface="Times New Roman" panose="02020603050405020304" pitchFamily="18" charset="0"/>
                <a:cs typeface="Times New Roman" panose="02020603050405020304" pitchFamily="18" charset="0"/>
              </a:rPr>
              <a:t>doi.org</a:t>
            </a:r>
            <a:r>
              <a:rPr lang="en-US" sz="2000" dirty="0">
                <a:latin typeface="Times New Roman" panose="02020603050405020304" pitchFamily="18" charset="0"/>
                <a:cs typeface="Times New Roman" panose="02020603050405020304" pitchFamily="18" charset="0"/>
              </a:rPr>
              <a:t>/10.1119/perc.2016.pr.079</a:t>
            </a:r>
          </a:p>
          <a:p>
            <a:r>
              <a:rPr lang="en-US" sz="2000" dirty="0">
                <a:latin typeface="Times New Roman" panose="02020603050405020304" pitchFamily="18" charset="0"/>
                <a:cs typeface="Times New Roman" panose="02020603050405020304" pitchFamily="18" charset="0"/>
              </a:rPr>
              <a:t>[3] Atkins, L. J., Proceedings, I. S. A. C., 2013. (n.d.). Using scientists’ notebooks to foster authentic scientific practices. /</a:t>
            </a:r>
            <a:r>
              <a:rPr lang="en-US" sz="2000" dirty="0" err="1">
                <a:latin typeface="Times New Roman" panose="02020603050405020304" pitchFamily="18" charset="0"/>
                <a:cs typeface="Times New Roman" panose="02020603050405020304" pitchFamily="18" charset="0"/>
              </a:rPr>
              <a:t>Aip.Scitation.org</a:t>
            </a:r>
            <a:r>
              <a:rPr lang="en-US" sz="2000" dirty="0">
                <a:latin typeface="Times New Roman" panose="02020603050405020304" pitchFamily="18" charset="0"/>
                <a:cs typeface="Times New Roman" panose="02020603050405020304" pitchFamily="18" charset="0"/>
              </a:rPr>
              <a:t>/</a:t>
            </a:r>
          </a:p>
          <a:p>
            <a:r>
              <a:rPr lang="en-US" sz="2000" dirty="0">
                <a:latin typeface="Times New Roman" panose="02020603050405020304" pitchFamily="18" charset="0"/>
                <a:cs typeface="Times New Roman" panose="02020603050405020304" pitchFamily="18" charset="0"/>
              </a:rPr>
              <a:t>[4] Wilcox, B. R., &amp; Lewandowski, H. J. (2017). Improvement or selection? A longitudinal analysis of students’ views about experimental physics in their lab courses. /Phys. Rev. Phys. Educ. Res./, /13/(2), 023101. http://</a:t>
            </a:r>
            <a:r>
              <a:rPr lang="en-US" sz="2000" dirty="0" err="1">
                <a:latin typeface="Times New Roman" panose="02020603050405020304" pitchFamily="18" charset="0"/>
                <a:cs typeface="Times New Roman" panose="02020603050405020304" pitchFamily="18" charset="0"/>
              </a:rPr>
              <a:t>doi.org</a:t>
            </a:r>
            <a:r>
              <a:rPr lang="en-US" sz="2000" dirty="0">
                <a:latin typeface="Times New Roman" panose="02020603050405020304" pitchFamily="18" charset="0"/>
                <a:cs typeface="Times New Roman" panose="02020603050405020304" pitchFamily="18" charset="0"/>
              </a:rPr>
              <a:t>/10.1103/PhysRevPhysEducRes.13.023101</a:t>
            </a:r>
          </a:p>
          <a:p>
            <a:r>
              <a:rPr lang="en-US" sz="2000" dirty="0">
                <a:latin typeface="Times New Roman" panose="02020603050405020304" pitchFamily="18" charset="0"/>
                <a:cs typeface="Times New Roman" panose="02020603050405020304" pitchFamily="18" charset="0"/>
              </a:rPr>
              <a:t>Stanley, J. T., &amp; Lewandowski, H. J. (2018). Recommendations for the use of notebooks in upper-division physics lab courses. /American Journal of Physics/, /86/(1), 45–53. http://</a:t>
            </a:r>
            <a:r>
              <a:rPr lang="en-US" sz="2000" dirty="0" err="1">
                <a:latin typeface="Times New Roman" panose="02020603050405020304" pitchFamily="18" charset="0"/>
                <a:cs typeface="Times New Roman" panose="02020603050405020304" pitchFamily="18" charset="0"/>
              </a:rPr>
              <a:t>doi.org</a:t>
            </a:r>
            <a:r>
              <a:rPr lang="en-US" sz="2000" dirty="0">
                <a:latin typeface="Times New Roman" panose="02020603050405020304" pitchFamily="18" charset="0"/>
                <a:cs typeface="Times New Roman" panose="02020603050405020304" pitchFamily="18" charset="0"/>
              </a:rPr>
              <a:t>/10.1119/1.5001933</a:t>
            </a:r>
          </a:p>
          <a:p>
            <a:r>
              <a:rPr lang="en-US" sz="2000" dirty="0">
                <a:latin typeface="Times New Roman" panose="02020603050405020304" pitchFamily="18" charset="0"/>
                <a:cs typeface="Times New Roman" panose="02020603050405020304" pitchFamily="18" charset="0"/>
              </a:rPr>
              <a:t>[5] </a:t>
            </a:r>
            <a:r>
              <a:rPr lang="en-US" sz="2000" dirty="0" err="1">
                <a:latin typeface="Times New Roman" panose="02020603050405020304" pitchFamily="18" charset="0"/>
                <a:cs typeface="Times New Roman" panose="02020603050405020304" pitchFamily="18" charset="0"/>
              </a:rPr>
              <a:t>Eblen</a:t>
            </a:r>
            <a:r>
              <a:rPr lang="en-US" sz="2000" dirty="0">
                <a:latin typeface="Times New Roman" panose="02020603050405020304" pitchFamily="18" charset="0"/>
                <a:cs typeface="Times New Roman" panose="02020603050405020304" pitchFamily="18" charset="0"/>
              </a:rPr>
              <a:t>-Zayas, M. (2015). Comparing Electronic and Traditional Lab Notebooks in the Advanced Lab (pp. 28–31). Presented at the 2015 Conference on Laboratory Instruction Beyond the First Year, American Association of Physics Teachers. http://</a:t>
            </a:r>
            <a:r>
              <a:rPr lang="en-US" sz="2000" dirty="0" err="1">
                <a:latin typeface="Times New Roman" panose="02020603050405020304" pitchFamily="18" charset="0"/>
                <a:cs typeface="Times New Roman" panose="02020603050405020304" pitchFamily="18" charset="0"/>
              </a:rPr>
              <a:t>doi.org</a:t>
            </a:r>
            <a:r>
              <a:rPr lang="en-US" sz="2000" dirty="0">
                <a:latin typeface="Times New Roman" panose="02020603050405020304" pitchFamily="18" charset="0"/>
                <a:cs typeface="Times New Roman" panose="02020603050405020304" pitchFamily="18" charset="0"/>
              </a:rPr>
              <a:t>/10.1119/bfy.2015.pr.007</a:t>
            </a:r>
          </a:p>
        </p:txBody>
      </p:sp>
      <p:sp>
        <p:nvSpPr>
          <p:cNvPr id="50" name="Text Box 473">
            <a:extLst>
              <a:ext uri="{FF2B5EF4-FFF2-40B4-BE49-F238E27FC236}">
                <a16:creationId xmlns:a16="http://schemas.microsoft.com/office/drawing/2014/main" id="{64F03D39-F576-E24E-9108-0FBF08754EAF}"/>
              </a:ext>
            </a:extLst>
          </p:cNvPr>
          <p:cNvSpPr txBox="1">
            <a:spLocks noChangeArrowheads="1"/>
          </p:cNvSpPr>
          <p:nvPr/>
        </p:nvSpPr>
        <p:spPr bwMode="auto">
          <a:xfrm>
            <a:off x="25700175" y="31003793"/>
            <a:ext cx="11887200" cy="619231"/>
          </a:xfrm>
          <a:prstGeom prst="rect">
            <a:avLst/>
          </a:prstGeom>
          <a:solidFill>
            <a:srgbClr val="003466"/>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79859" tIns="39921" rIns="79859" bIns="39921">
            <a:spAutoFit/>
          </a:bodyPr>
          <a:lstStyle>
            <a:lvl1pPr eaLnBrk="0" hangingPunct="0">
              <a:defRPr sz="2900">
                <a:solidFill>
                  <a:schemeClr val="tx1"/>
                </a:solidFill>
                <a:latin typeface="Arial Narrow" charset="0"/>
                <a:ea typeface="ＭＳ Ｐゴシック" charset="-128"/>
              </a:defRPr>
            </a:lvl1pPr>
            <a:lvl2pPr marL="37931725" indent="-37474525" eaLnBrk="0" hangingPunct="0">
              <a:defRPr sz="2900">
                <a:solidFill>
                  <a:schemeClr val="tx1"/>
                </a:solidFill>
                <a:latin typeface="Arial Narrow" charset="0"/>
                <a:ea typeface="ＭＳ Ｐゴシック" charset="-128"/>
              </a:defRPr>
            </a:lvl2pPr>
            <a:lvl3pPr eaLnBrk="0" hangingPunct="0">
              <a:defRPr sz="2900">
                <a:solidFill>
                  <a:schemeClr val="tx1"/>
                </a:solidFill>
                <a:latin typeface="Arial Narrow" charset="0"/>
                <a:ea typeface="ＭＳ Ｐゴシック" charset="-128"/>
              </a:defRPr>
            </a:lvl3pPr>
            <a:lvl4pPr eaLnBrk="0" hangingPunct="0">
              <a:defRPr sz="2900">
                <a:solidFill>
                  <a:schemeClr val="tx1"/>
                </a:solidFill>
                <a:latin typeface="Arial Narrow" charset="0"/>
                <a:ea typeface="ＭＳ Ｐゴシック" charset="-128"/>
              </a:defRPr>
            </a:lvl4pPr>
            <a:lvl5pPr eaLnBrk="0" hangingPunct="0">
              <a:defRPr sz="2900">
                <a:solidFill>
                  <a:schemeClr val="tx1"/>
                </a:solidFill>
                <a:latin typeface="Arial Narrow" charset="0"/>
                <a:ea typeface="ＭＳ Ｐゴシック" charset="-128"/>
              </a:defRPr>
            </a:lvl5pPr>
            <a:lvl6pPr marL="457200" eaLnBrk="0" fontAlgn="base" hangingPunct="0">
              <a:spcBef>
                <a:spcPct val="0"/>
              </a:spcBef>
              <a:spcAft>
                <a:spcPct val="0"/>
              </a:spcAft>
              <a:defRPr sz="2900">
                <a:solidFill>
                  <a:schemeClr val="tx1"/>
                </a:solidFill>
                <a:latin typeface="Arial Narrow" charset="0"/>
                <a:ea typeface="ＭＳ Ｐゴシック" charset="-128"/>
              </a:defRPr>
            </a:lvl6pPr>
            <a:lvl7pPr marL="914400" eaLnBrk="0" fontAlgn="base" hangingPunct="0">
              <a:spcBef>
                <a:spcPct val="0"/>
              </a:spcBef>
              <a:spcAft>
                <a:spcPct val="0"/>
              </a:spcAft>
              <a:defRPr sz="2900">
                <a:solidFill>
                  <a:schemeClr val="tx1"/>
                </a:solidFill>
                <a:latin typeface="Arial Narrow" charset="0"/>
                <a:ea typeface="ＭＳ Ｐゴシック" charset="-128"/>
              </a:defRPr>
            </a:lvl7pPr>
            <a:lvl8pPr marL="1371600" eaLnBrk="0" fontAlgn="base" hangingPunct="0">
              <a:spcBef>
                <a:spcPct val="0"/>
              </a:spcBef>
              <a:spcAft>
                <a:spcPct val="0"/>
              </a:spcAft>
              <a:defRPr sz="2900">
                <a:solidFill>
                  <a:schemeClr val="tx1"/>
                </a:solidFill>
                <a:latin typeface="Arial Narrow" charset="0"/>
                <a:ea typeface="ＭＳ Ｐゴシック" charset="-128"/>
              </a:defRPr>
            </a:lvl8pPr>
            <a:lvl9pPr marL="1828800" eaLnBrk="0" fontAlgn="base" hangingPunct="0">
              <a:spcBef>
                <a:spcPct val="0"/>
              </a:spcBef>
              <a:spcAft>
                <a:spcPct val="0"/>
              </a:spcAft>
              <a:defRPr sz="2900">
                <a:solidFill>
                  <a:schemeClr val="tx1"/>
                </a:solidFill>
                <a:latin typeface="Arial Narrow" charset="0"/>
                <a:ea typeface="ＭＳ Ｐゴシック" charset="-128"/>
              </a:defRPr>
            </a:lvl9pPr>
          </a:lstStyle>
          <a:p>
            <a:pPr marL="0" marR="0" lvl="0" indent="0" algn="ctr" defTabSz="800100" eaLnBrk="0" fontAlgn="base" latinLnBrk="0" hangingPunct="0">
              <a:lnSpc>
                <a:spcPct val="100000"/>
              </a:lnSpc>
              <a:spcBef>
                <a:spcPct val="50000"/>
              </a:spcBef>
              <a:spcAft>
                <a:spcPct val="0"/>
              </a:spcAft>
              <a:buClrTx/>
              <a:buSzTx/>
              <a:buFontTx/>
              <a:buNone/>
              <a:tabLst/>
              <a:defRPr/>
            </a:pPr>
            <a:r>
              <a:rPr kumimoji="0" lang="en-US" altLang="x-none" sz="3500" b="1" i="0" u="none" strike="noStrike" kern="0" cap="none" spc="0" normalizeH="0" baseline="0" noProof="0" dirty="0">
                <a:ln>
                  <a:noFill/>
                </a:ln>
                <a:solidFill>
                  <a:srgbClr val="F8F8F8"/>
                </a:solidFill>
                <a:effectLst/>
                <a:uLnTx/>
                <a:uFillTx/>
                <a:latin typeface="Tahoma" charset="0"/>
                <a:ea typeface="Tahoma" charset="0"/>
                <a:cs typeface="Tahoma" charset="0"/>
              </a:rPr>
              <a:t>References</a:t>
            </a:r>
          </a:p>
        </p:txBody>
      </p:sp>
    </p:spTree>
    <p:extLst>
      <p:ext uri="{BB962C8B-B14F-4D97-AF65-F5344CB8AC3E}">
        <p14:creationId xmlns:p14="http://schemas.microsoft.com/office/powerpoint/2010/main" val="3865398975"/>
      </p:ext>
    </p:extLst>
  </p:cSld>
  <p:clrMapOvr>
    <a:masterClrMapping/>
  </p:clrMapOvr>
</p:sld>
</file>

<file path=ppt/theme/theme1.xml><?xml version="1.0" encoding="utf-8"?>
<a:theme xmlns:a="http://schemas.openxmlformats.org/drawingml/2006/main" name="1_Classic 3 Columns">
  <a:themeElements>
    <a:clrScheme name="Metro">
      <a:dk1>
        <a:sysClr val="windowText" lastClr="000000"/>
      </a:dk1>
      <a:lt1>
        <a:sysClr val="window" lastClr="FFFFFF"/>
      </a:lt1>
      <a:dk2>
        <a:srgbClr val="4E5B6F"/>
      </a:dk2>
      <a:lt2>
        <a:srgbClr val="D6ECFF"/>
      </a:lt2>
      <a:accent1>
        <a:srgbClr val="7FD13B"/>
      </a:accent1>
      <a:accent2>
        <a:srgbClr val="EA157A"/>
      </a:accent2>
      <a:accent3>
        <a:srgbClr val="FEB80A"/>
      </a:accent3>
      <a:accent4>
        <a:srgbClr val="00ADDC"/>
      </a:accent4>
      <a:accent5>
        <a:srgbClr val="738AC8"/>
      </a:accent5>
      <a:accent6>
        <a:srgbClr val="1AB39F"/>
      </a:accent6>
      <a:hlink>
        <a:srgbClr val="EB8803"/>
      </a:hlink>
      <a:folHlink>
        <a:srgbClr val="5F7791"/>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sz="2800" dirty="0">
            <a:latin typeface="Times New Roman" panose="02020603050405020304" pitchFamily="18" charset="0"/>
            <a:cs typeface="Times New Roman" panose="02020603050405020304" pitchFamily="18" charset="0"/>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PosterPresentations.com-48x48-Template</Template>
  <TotalTime>1682</TotalTime>
  <Words>1242</Words>
  <Application>Microsoft Macintosh PowerPoint</Application>
  <PresentationFormat>Custom</PresentationFormat>
  <Paragraphs>50</Paragraphs>
  <Slides>1</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vt:i4>
      </vt:variant>
    </vt:vector>
  </HeadingPairs>
  <TitlesOfParts>
    <vt:vector size="7" baseType="lpstr">
      <vt:lpstr>Arial</vt:lpstr>
      <vt:lpstr>Calibri</vt:lpstr>
      <vt:lpstr>Tahoma</vt:lpstr>
      <vt:lpstr>Times New Roman</vt:lpstr>
      <vt:lpstr>Trebuchet MS</vt:lpstr>
      <vt:lpstr>1_Classic 3 Columns</vt:lpstr>
      <vt:lpstr>PowerPoint Presentation</vt:lpstr>
    </vt:vector>
  </TitlesOfParts>
  <Company>Hewlett-Packard Company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CanterburyMedia</dc:creator>
  <dc:description>This template is the property of PosterPresentations.com. Call us if you need help with this poster template._x000d_
1-866-649-3004           _x000d_
 (c)PosterPresentations.com</dc:description>
  <cp:lastModifiedBy>Zimmerman, Todd</cp:lastModifiedBy>
  <cp:revision>49</cp:revision>
  <dcterms:created xsi:type="dcterms:W3CDTF">2012-02-09T20:53:12Z</dcterms:created>
  <dcterms:modified xsi:type="dcterms:W3CDTF">2019-07-17T16:57:02Z</dcterms:modified>
</cp:coreProperties>
</file>